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8" r:id="rId3"/>
    <p:sldId id="264" r:id="rId4"/>
    <p:sldId id="265" r:id="rId5"/>
    <p:sldId id="278" r:id="rId6"/>
    <p:sldId id="281" r:id="rId7"/>
    <p:sldId id="279" r:id="rId8"/>
    <p:sldId id="280"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70" r:id="rId25"/>
    <p:sldId id="298" r:id="rId26"/>
    <p:sldId id="299" r:id="rId27"/>
    <p:sldId id="297" r:id="rId28"/>
    <p:sldId id="301" r:id="rId29"/>
    <p:sldId id="300" r:id="rId30"/>
    <p:sldId id="302" r:id="rId31"/>
    <p:sldId id="261" r:id="rId32"/>
    <p:sldId id="266" r:id="rId33"/>
    <p:sldId id="276" r:id="rId34"/>
    <p:sldId id="277"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p:restoredTop sz="94703"/>
  </p:normalViewPr>
  <p:slideViewPr>
    <p:cSldViewPr snapToGrid="0" snapToObjects="1">
      <p:cViewPr varScale="1">
        <p:scale>
          <a:sx n="37" d="100"/>
          <a:sy n="37" d="100"/>
        </p:scale>
        <p:origin x="594" y="3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709823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Организационный момент (3-5 минут)</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Приветствие участников, обсуждение темы мероприятия.</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жизни современного человека сейчас столько путей и возможностей, о которых люди не могли и мечтать даже 50 лет назад. Разве могли мы подумать, что у каждого человека будет почти неограниченный доступ к огромному объему информации всего лишь через небольшое устройство, помещающееся у нас в кармане. Разве могли мы подумать, что известным может стать любой человек, имеющий в распоряжений смартфон, камеру и доступ к </a:t>
            </a:r>
            <a:r>
              <a:rPr lang="ru-RU" sz="2200" dirty="0" err="1" smtClean="0">
                <a:effectLst/>
                <a:latin typeface="+mn-lt"/>
                <a:ea typeface="+mn-ea"/>
                <a:cs typeface="+mn-cs"/>
                <a:sym typeface="Helvetica Neue"/>
              </a:rPr>
              <a:t>Инстаграму</a:t>
            </a:r>
            <a:r>
              <a:rPr lang="ru-RU" sz="2200" dirty="0" smtClean="0">
                <a:effectLst/>
                <a:latin typeface="+mn-lt"/>
                <a:ea typeface="+mn-ea"/>
                <a:cs typeface="+mn-cs"/>
                <a:sym typeface="Helvetica Neue"/>
              </a:rPr>
              <a:t> или Тик Току. Современный мир предлагает столько путей развития и самореализации. И в то же время в нем столько соблазнов, которые на первый взгляд выглядят интересными и безобидными, но несут в себе огромную угрозу, потому что за короткое время могут лишить нас всего того, что может подарить этот мир. Я сейчас говорю про то, что вызывает у человека нездоровые зависимости, с которыми порой бывает очень сложно справиться. Какие виды зависимостей и вредных привычек вы знаете?</a:t>
            </a:r>
          </a:p>
          <a:p>
            <a:endParaRPr lang="ru-RU" dirty="0"/>
          </a:p>
        </p:txBody>
      </p:sp>
    </p:spTree>
    <p:extLst>
      <p:ext uri="{BB962C8B-B14F-4D97-AF65-F5344CB8AC3E}">
        <p14:creationId xmlns:p14="http://schemas.microsoft.com/office/powerpoint/2010/main" val="521057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dirty="0" smtClean="0">
                <a:effectLst/>
                <a:latin typeface="+mn-lt"/>
                <a:ea typeface="+mn-ea"/>
                <a:cs typeface="+mn-cs"/>
                <a:sym typeface="Helvetica Neue"/>
              </a:rPr>
              <a:t>Никто не собирается быть наркоманом, решая попробовать наркотик в первый раз. Однако, в некоторых случаях психическая зависимость формируется уже после первой пробы. Это происходит независимо от желания человека. Это невозможно контролировать. Наркотик подавляет волю, превращая потребителя в своего раба. Поэтому человек возвращается к употреблению наркотика снова и снова, не осознавая, что у него уже есть зависимость. Он оправдывает свое поведение внешними причинами («за компанию…», «от нечего делать…» и т.д.). Чем дольше это продолжается, тем сложнее остановиться. </a:t>
            </a:r>
          </a:p>
          <a:p>
            <a:endParaRPr lang="ru-RU" dirty="0"/>
          </a:p>
        </p:txBody>
      </p:sp>
    </p:spTree>
    <p:extLst>
      <p:ext uri="{BB962C8B-B14F-4D97-AF65-F5344CB8AC3E}">
        <p14:creationId xmlns:p14="http://schemas.microsoft.com/office/powerpoint/2010/main" val="163186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4: «Легкие наркотики безвредны»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88833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dirty="0" smtClean="0">
                <a:effectLst/>
                <a:latin typeface="+mn-lt"/>
                <a:ea typeface="+mn-ea"/>
                <a:cs typeface="+mn-cs"/>
                <a:sym typeface="Helvetica Neue"/>
              </a:rPr>
              <a:t>Сразу стоит отметить, что официального термина «легкие наркотики» не существует. Врачи не делят наркотические вещества на «тяжелые» и «легкие». Хотя до сих пор многие считают серьезной угрозой только так называемые тяжелые наркотики, в то же время забывая о так называемых «легких» </a:t>
            </a:r>
            <a:r>
              <a:rPr lang="ru-RU" sz="2200" dirty="0" err="1" smtClean="0">
                <a:effectLst/>
                <a:latin typeface="+mn-lt"/>
                <a:ea typeface="+mn-ea"/>
                <a:cs typeface="+mn-cs"/>
                <a:sym typeface="Helvetica Neue"/>
              </a:rPr>
              <a:t>психоактивных</a:t>
            </a:r>
            <a:r>
              <a:rPr lang="ru-RU" sz="2200" dirty="0" smtClean="0">
                <a:effectLst/>
                <a:latin typeface="+mn-lt"/>
                <a:ea typeface="+mn-ea"/>
                <a:cs typeface="+mn-cs"/>
                <a:sym typeface="Helvetica Neue"/>
              </a:rPr>
              <a:t> веществах, которые не считают опасными из-за менее выраженного эффекта. </a:t>
            </a:r>
          </a:p>
          <a:p>
            <a:r>
              <a:rPr lang="ru-RU" sz="2200" dirty="0" smtClean="0">
                <a:effectLst/>
                <a:latin typeface="+mn-lt"/>
                <a:ea typeface="+mn-ea"/>
                <a:cs typeface="+mn-cs"/>
                <a:sym typeface="Helvetica Neue"/>
              </a:rPr>
              <a:t>Но они поражают интеллект и память, негативно влияют на внутренние органы,  могут вызвать передозировку. </a:t>
            </a:r>
          </a:p>
          <a:p>
            <a:r>
              <a:rPr lang="ru-RU" sz="2200" dirty="0" smtClean="0">
                <a:effectLst/>
                <a:latin typeface="+mn-lt"/>
                <a:ea typeface="+mn-ea"/>
                <a:cs typeface="+mn-cs"/>
                <a:sym typeface="Helvetica Neue"/>
              </a:rPr>
              <a:t>Также легкие наркотики часто толкают человека на пробу более сильных наркотических веществ. Они изменяют работу мозга так, что человек уже не может получать удовольствие без дополнительной стимуляции. </a:t>
            </a:r>
          </a:p>
          <a:p>
            <a:endParaRPr lang="ru-RU" dirty="0"/>
          </a:p>
        </p:txBody>
      </p:sp>
    </p:spTree>
    <p:extLst>
      <p:ext uri="{BB962C8B-B14F-4D97-AF65-F5344CB8AC3E}">
        <p14:creationId xmlns:p14="http://schemas.microsoft.com/office/powerpoint/2010/main" val="47660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5: «Наркотики повышают творческий потенциал»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527951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dirty="0" smtClean="0">
                <a:effectLst/>
                <a:latin typeface="+mn-lt"/>
                <a:ea typeface="+mn-ea"/>
                <a:cs typeface="+mn-cs"/>
                <a:sym typeface="Helvetica Neue"/>
              </a:rPr>
              <a:t>Талантливые люди стали известными благодаря своим способностям, а не наркотикам. При употреблении наркотиков у человека постепенно ухудшается память, страдают мыслительные процессы, появляется безразличие и депрессия. Миф о «гениальности» возникает потому, что заинтересованные люди создают ажиотаж вокруг знаменитостей, замеченных в употреблении наркотиков. Некоторые талантливые люди с неустойчивой психикой, достигнув определенных высот, действительно становятся наркоманами. При этом наркотики, появляясь в их жизни, не способствуют творчеству, а наоборот, разрушают карьеру, и звёзды «падают» вниз. </a:t>
            </a:r>
          </a:p>
          <a:p>
            <a:endParaRPr lang="ru-RU" dirty="0"/>
          </a:p>
        </p:txBody>
      </p:sp>
    </p:spTree>
    <p:extLst>
      <p:ext uri="{BB962C8B-B14F-4D97-AF65-F5344CB8AC3E}">
        <p14:creationId xmlns:p14="http://schemas.microsoft.com/office/powerpoint/2010/main" val="3736520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6: «Наркомания неизлечима»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3505778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dirty="0" smtClean="0">
                <a:effectLst/>
                <a:latin typeface="+mn-lt"/>
                <a:ea typeface="+mn-ea"/>
                <a:cs typeface="+mn-cs"/>
                <a:sym typeface="Helvetica Neue"/>
              </a:rPr>
              <a:t>Наркомания – неизлечимая болезнь. Лечение наркомании – длительный и очень сложный процесс, включающий в себя целый комплекс медицинских мероприятий: медикаментозное лечение, психотерапию и последующую реабилитацию. Но в медицине нет термина «излечение от наркомании», есть понятие «стойкая ремиссия». Если физическую зависимость медики научились лечить, то психологическую зависимость полностью излечить невозможно. Ни один специалист не даст 100% гарантию, что бывший наркоман не сорвется и снова не станет действующим.</a:t>
            </a:r>
          </a:p>
          <a:p>
            <a:endParaRPr lang="ru-RU" dirty="0"/>
          </a:p>
        </p:txBody>
      </p:sp>
    </p:spTree>
    <p:extLst>
      <p:ext uri="{BB962C8B-B14F-4D97-AF65-F5344CB8AC3E}">
        <p14:creationId xmlns:p14="http://schemas.microsoft.com/office/powerpoint/2010/main" val="227085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7: «Наркомания и токсикомания – это не преступление»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3441122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dirty="0" smtClean="0">
                <a:effectLst/>
                <a:latin typeface="+mn-lt"/>
                <a:ea typeface="+mn-ea"/>
                <a:cs typeface="+mn-cs"/>
                <a:sym typeface="Helvetica Neue"/>
              </a:rPr>
              <a:t>В Российской Федерации любое действие с наркотиком запрещено. Административное наказание за употребление наркотических препаратов, согласно ст. 6.9 КоАП РФ, проявляется в виде штрафных санкций и составляет 4-5 тыс. рублей. Альтернативным способом наказания может быть арест на 15 суток. Данные о задержании передаются по месту учебы/работы.</a:t>
            </a:r>
          </a:p>
          <a:p>
            <a:r>
              <a:rPr lang="ru-RU" sz="2200" dirty="0" smtClean="0">
                <a:effectLst/>
                <a:latin typeface="+mn-lt"/>
                <a:ea typeface="+mn-ea"/>
                <a:cs typeface="+mn-cs"/>
                <a:sym typeface="Helvetica Neue"/>
              </a:rPr>
              <a:t>По указанным статьям Кодекса Российской Федерации об административных правонарушениях могут быть привлечены даже несовершеннолетние, которые достигли 16-летнего возраста. </a:t>
            </a:r>
          </a:p>
          <a:p>
            <a:r>
              <a:rPr lang="ru-RU" sz="2200" dirty="0" smtClean="0">
                <a:effectLst/>
                <a:latin typeface="+mn-lt"/>
                <a:ea typeface="+mn-ea"/>
                <a:cs typeface="+mn-cs"/>
                <a:sym typeface="Helvetica Neue"/>
              </a:rPr>
              <a:t>Однако законом предусмотрена возможность освобождения виновного лица от административной ответственности в случае, если оно добровольно обратится в медицинскую организацию для лечения в связи с потреблением наркотических или </a:t>
            </a:r>
            <a:r>
              <a:rPr lang="ru-RU" sz="2200" dirty="0" err="1" smtClean="0">
                <a:effectLst/>
                <a:latin typeface="+mn-lt"/>
                <a:ea typeface="+mn-ea"/>
                <a:cs typeface="+mn-cs"/>
                <a:sym typeface="Helvetica Neue"/>
              </a:rPr>
              <a:t>психоактивных</a:t>
            </a:r>
            <a:r>
              <a:rPr lang="ru-RU" sz="2200" dirty="0" smtClean="0">
                <a:effectLst/>
                <a:latin typeface="+mn-lt"/>
                <a:ea typeface="+mn-ea"/>
                <a:cs typeface="+mn-cs"/>
                <a:sym typeface="Helvetica Neue"/>
              </a:rPr>
              <a:t> веществ. </a:t>
            </a:r>
            <a:endParaRPr lang="ru-RU" sz="2200" dirty="0">
              <a:effectLst/>
              <a:latin typeface="+mn-lt"/>
              <a:ea typeface="+mn-ea"/>
              <a:cs typeface="+mn-cs"/>
              <a:sym typeface="Helvetica Neue"/>
            </a:endParaRPr>
          </a:p>
        </p:txBody>
      </p:sp>
    </p:spTree>
    <p:extLst>
      <p:ext uri="{BB962C8B-B14F-4D97-AF65-F5344CB8AC3E}">
        <p14:creationId xmlns:p14="http://schemas.microsoft.com/office/powerpoint/2010/main" val="105685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8: «Продажа наркотиков преследуется законом»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239155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b="1" dirty="0" smtClean="0">
                <a:effectLst/>
                <a:latin typeface="+mn-lt"/>
                <a:ea typeface="+mn-ea"/>
                <a:cs typeface="+mn-cs"/>
                <a:sym typeface="Helvetica Neue"/>
              </a:rPr>
              <a:t>Устный опрос участников на предмет известных им зависимостей. </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3208162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dirty="0" smtClean="0">
                <a:effectLst/>
                <a:latin typeface="+mn-lt"/>
                <a:ea typeface="+mn-ea"/>
                <a:cs typeface="+mn-cs"/>
                <a:sym typeface="Helvetica Neue"/>
              </a:rPr>
              <a:t>Как мы говорили, в России любое действие с наркотиком запрещено. И если за употребление наркотиков следует административная ответственность, то за распространение предусматривается более строгое наказание, вплоть до уголовной ответственности.</a:t>
            </a:r>
          </a:p>
          <a:p>
            <a:r>
              <a:rPr lang="ru-RU" sz="2200" dirty="0" smtClean="0">
                <a:effectLst/>
                <a:latin typeface="+mn-lt"/>
                <a:ea typeface="+mn-ea"/>
                <a:cs typeface="+mn-cs"/>
                <a:sym typeface="Helvetica Neue"/>
              </a:rPr>
              <a:t>За незаконное приобретение, хранение, перевозку, изготовление наркотических средств виновные лица привлекаются к уголовной ответственности по статье 228 Уголовного кодекса Российской Федерации, предусматривающей наказание до 15 лет лишения свободы.</a:t>
            </a:r>
          </a:p>
          <a:p>
            <a:r>
              <a:rPr lang="ru-RU" sz="2200" dirty="0" smtClean="0">
                <a:effectLst/>
                <a:latin typeface="+mn-lt"/>
                <a:ea typeface="+mn-ea"/>
                <a:cs typeface="+mn-cs"/>
                <a:sym typeface="Helvetica Neue"/>
              </a:rPr>
              <a:t>За незаконное производство, сбыт, пересылку наркотических средств лица привлекаются к уголовной ответственности по статье 228.1 Уголовного кодекса Российской Федерации, предусматривающей наказание вплоть до пожизненного лишения свободы.</a:t>
            </a:r>
          </a:p>
          <a:p>
            <a:endParaRPr lang="ru-RU" dirty="0"/>
          </a:p>
        </p:txBody>
      </p:sp>
    </p:spTree>
    <p:extLst>
      <p:ext uri="{BB962C8B-B14F-4D97-AF65-F5344CB8AC3E}">
        <p14:creationId xmlns:p14="http://schemas.microsoft.com/office/powerpoint/2010/main" val="386327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dirty="0" smtClean="0">
                <a:effectLst/>
                <a:latin typeface="+mn-lt"/>
                <a:ea typeface="+mn-ea"/>
                <a:cs typeface="+mn-cs"/>
                <a:sym typeface="Helvetica Neue"/>
              </a:rPr>
              <a:t>Законодательством предусмотрен также ряд других статей, предусматривающих уголовную ответственность, в том числе: незаконные приобретение, хранение или перевозку растений, содержащих </a:t>
            </a:r>
            <a:r>
              <a:rPr lang="ru-RU" sz="2200" dirty="0" err="1" smtClean="0">
                <a:effectLst/>
                <a:latin typeface="+mn-lt"/>
                <a:ea typeface="+mn-ea"/>
                <a:cs typeface="+mn-cs"/>
                <a:sym typeface="Helvetica Neue"/>
              </a:rPr>
              <a:t>прекурсоры</a:t>
            </a:r>
            <a:r>
              <a:rPr lang="ru-RU" sz="2200" dirty="0" smtClean="0">
                <a:effectLst/>
                <a:latin typeface="+mn-lt"/>
                <a:ea typeface="+mn-ea"/>
                <a:cs typeface="+mn-cs"/>
                <a:sym typeface="Helvetica Neue"/>
              </a:rPr>
              <a:t> наркотических средств или психотропных веществ (228.4 УК РФ), за склонение к потреблению наркотических средств, психотропных веществ или их аналогов (ст.230 УК РФ), за незаконное культивирование растений, содержащих наркотические средства или психотропные вещества (ст.231 УК РФ) и др. </a:t>
            </a:r>
          </a:p>
          <a:p>
            <a:r>
              <a:rPr lang="ru-RU" sz="2200" dirty="0" smtClean="0">
                <a:effectLst/>
                <a:latin typeface="+mn-lt"/>
                <a:ea typeface="+mn-ea"/>
                <a:cs typeface="+mn-cs"/>
                <a:sym typeface="Helvetica Neue"/>
              </a:rPr>
              <a:t>Ответственность за совершение преступлений в указанной сфере варьируется от назначения штрафа от 100 тыс. руб. вплоть до пожизненного лишения свободы, предусмотренного ч.5 ст. 228.1 УК РФ. </a:t>
            </a:r>
          </a:p>
          <a:p>
            <a:endParaRPr lang="ru-RU" dirty="0"/>
          </a:p>
        </p:txBody>
      </p:sp>
    </p:spTree>
    <p:extLst>
      <p:ext uri="{BB962C8B-B14F-4D97-AF65-F5344CB8AC3E}">
        <p14:creationId xmlns:p14="http://schemas.microsoft.com/office/powerpoint/2010/main" val="3068449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И последнее Утверждение 9:  «Употреблять или не употреблять наркотики — личное дело, окружающих это не касается»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527954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dirty="0" smtClean="0">
                <a:effectLst/>
                <a:latin typeface="+mn-lt"/>
                <a:ea typeface="+mn-ea"/>
                <a:cs typeface="+mn-cs"/>
                <a:sym typeface="Helvetica Neue"/>
              </a:rPr>
              <a:t>Наркомания – болезнь социальная. Если бы мы жили в полном одиночестве, то это могло бы быть личным делом. В реальности от этой болезни страдают все окружающие и близкие люди наркомана. Чаще всего потребители наркотиков не работают, поэтому не могут обеспечить себя необходимым. Потребность в наркотиках толкает их на совершение преступлений. Родные и близкие становятся полностью зависимы от жизни потребителя наркотиков. Они терпят его «выходки» дома, вытаскивают его из различных передряг. Человек в наркотическом опьянении опасен, может причинить вред здоровью и жизни окружающих. </a:t>
            </a:r>
          </a:p>
          <a:p>
            <a:endParaRPr lang="ru-RU" dirty="0"/>
          </a:p>
        </p:txBody>
      </p:sp>
    </p:spTree>
    <p:extLst>
      <p:ext uri="{BB962C8B-B14F-4D97-AF65-F5344CB8AC3E}">
        <p14:creationId xmlns:p14="http://schemas.microsoft.com/office/powerpoint/2010/main" val="2028688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Так почему же, зная все то, что мы обсудили ранее, люди продолжают употреблять наркотики? Сейчас мы попробуем объяснить и для этого поговорим об эмоциях. </a:t>
            </a:r>
          </a:p>
          <a:p>
            <a:r>
              <a:rPr lang="ru-RU" sz="2200" dirty="0" smtClean="0">
                <a:effectLst/>
                <a:latin typeface="+mn-lt"/>
                <a:ea typeface="+mn-ea"/>
                <a:cs typeface="+mn-cs"/>
                <a:sym typeface="Helvetica Neue"/>
              </a:rPr>
              <a:t>Дело в том, что любой человек пребывает в разных состояниях. Обычно, в течение всей жизни, а также в течение дня, и даже часа. И есть такие состояния, в которых любой человек больше склонен делать ошибки и принимать неверные решения.  </a:t>
            </a:r>
          </a:p>
          <a:p>
            <a:r>
              <a:rPr lang="ru-RU" sz="2200" dirty="0" smtClean="0">
                <a:effectLst/>
                <a:latin typeface="+mn-lt"/>
                <a:ea typeface="+mn-ea"/>
                <a:cs typeface="+mn-cs"/>
                <a:sym typeface="Helvetica Neue"/>
              </a:rPr>
              <a:t>Американский публицист, писатель, философ </a:t>
            </a:r>
            <a:r>
              <a:rPr lang="ru-RU" sz="2200" dirty="0" err="1" smtClean="0">
                <a:effectLst/>
                <a:latin typeface="+mn-lt"/>
                <a:ea typeface="+mn-ea"/>
                <a:cs typeface="+mn-cs"/>
                <a:sym typeface="Helvetica Neue"/>
              </a:rPr>
              <a:t>Рон</a:t>
            </a:r>
            <a:r>
              <a:rPr lang="ru-RU" sz="2200" dirty="0" smtClean="0">
                <a:effectLst/>
                <a:latin typeface="+mn-lt"/>
                <a:ea typeface="+mn-ea"/>
                <a:cs typeface="+mn-cs"/>
                <a:sym typeface="Helvetica Neue"/>
              </a:rPr>
              <a:t> </a:t>
            </a:r>
            <a:r>
              <a:rPr lang="ru-RU" sz="2200" dirty="0" err="1" smtClean="0">
                <a:effectLst/>
                <a:latin typeface="+mn-lt"/>
                <a:ea typeface="+mn-ea"/>
                <a:cs typeface="+mn-cs"/>
                <a:sym typeface="Helvetica Neue"/>
              </a:rPr>
              <a:t>Хаббард</a:t>
            </a:r>
            <a:r>
              <a:rPr lang="ru-RU" sz="2200" dirty="0" smtClean="0">
                <a:effectLst/>
                <a:latin typeface="+mn-lt"/>
                <a:ea typeface="+mn-ea"/>
                <a:cs typeface="+mn-cs"/>
                <a:sym typeface="Helvetica Neue"/>
              </a:rPr>
              <a:t> расположил эмоции человека на шкале.   </a:t>
            </a:r>
          </a:p>
          <a:p>
            <a:r>
              <a:rPr lang="ru-RU" sz="2200" dirty="0" smtClean="0">
                <a:effectLst/>
                <a:latin typeface="+mn-lt"/>
                <a:ea typeface="+mn-ea"/>
                <a:cs typeface="+mn-cs"/>
                <a:sym typeface="Helvetica Neue"/>
              </a:rPr>
              <a:t>На вершине шкалы располагается эмоциональное состояние, в котором человек получает кайф от жизни, от происходящих с ним событий, занятий без каких-либо стимуляторов. В самом низу шкалы (0) состояние смерти тела. </a:t>
            </a:r>
          </a:p>
          <a:p>
            <a:r>
              <a:rPr lang="ru-RU" sz="2200" i="1" dirty="0" smtClean="0">
                <a:effectLst/>
                <a:latin typeface="+mn-lt"/>
                <a:ea typeface="+mn-ea"/>
                <a:cs typeface="+mn-cs"/>
                <a:sym typeface="Helvetica Neue"/>
              </a:rPr>
              <a:t>0,05 Апатия.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Способность к принятию верных решений в данном состоянии равна практически нулю. </a:t>
            </a:r>
          </a:p>
          <a:p>
            <a:r>
              <a:rPr lang="ru-RU" sz="2200" i="1" dirty="0" smtClean="0">
                <a:effectLst/>
                <a:latin typeface="+mn-lt"/>
                <a:ea typeface="+mn-ea"/>
                <a:cs typeface="+mn-cs"/>
                <a:sym typeface="Helvetica Neue"/>
              </a:rPr>
              <a:t>0,5 Горе.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Способность к принятию верных решений в данном состоянии крайне низкая, нет концентрации внимания, нет целей в будущем, все воспринимается в негативном ключе, в лучшем случае человек действует на автомате и подчиняется сохранившимся инстинктам, хотя даже чувство голода может быть существенно притуплено.</a:t>
            </a:r>
          </a:p>
          <a:p>
            <a:r>
              <a:rPr lang="ru-RU" sz="2200" i="1" dirty="0" smtClean="0">
                <a:effectLst/>
                <a:latin typeface="+mn-lt"/>
                <a:ea typeface="+mn-ea"/>
                <a:cs typeface="+mn-cs"/>
                <a:sym typeface="Helvetica Neue"/>
              </a:rPr>
              <a:t>1,0 Страх.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Способность к принятию верных решений невысокая, состояние паники, судорожный поиск выхода из ситуации, множественные ошибки, желание сбежать, спрятаться, ложь. </a:t>
            </a:r>
          </a:p>
          <a:p>
            <a:r>
              <a:rPr lang="ru-RU" sz="2200" i="1" dirty="0" smtClean="0">
                <a:effectLst/>
                <a:latin typeface="+mn-lt"/>
                <a:ea typeface="+mn-ea"/>
                <a:cs typeface="+mn-cs"/>
                <a:sym typeface="Helvetica Neue"/>
              </a:rPr>
              <a:t>1,1 Скрытая враждебность.</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Человек чувствует во всех угрозу самому себе, испытывает негативные чувства по отношению к другим людям и не готов открыто об этом заявить. Совершает много ошибок, разрушает социальные связи, не готов обращаться за помощью, так как везде видит угрозу себе, пытается решить свои проблемы за счет других людей.</a:t>
            </a:r>
          </a:p>
          <a:p>
            <a:r>
              <a:rPr lang="ru-RU" sz="2200" i="1" dirty="0" smtClean="0">
                <a:effectLst/>
                <a:latin typeface="+mn-lt"/>
                <a:ea typeface="+mn-ea"/>
                <a:cs typeface="+mn-cs"/>
                <a:sym typeface="Helvetica Neue"/>
              </a:rPr>
              <a:t>1,5 Гнев.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a:t>
            </a:r>
            <a:r>
              <a:rPr lang="ru-RU" sz="2200" i="1" dirty="0" smtClean="0">
                <a:effectLst/>
                <a:latin typeface="+mn-lt"/>
                <a:ea typeface="+mn-ea"/>
                <a:cs typeface="+mn-cs"/>
                <a:sym typeface="Helvetica Neue"/>
              </a:rPr>
              <a:t> </a:t>
            </a:r>
            <a:r>
              <a:rPr lang="ru-RU" sz="2200" dirty="0" smtClean="0">
                <a:effectLst/>
                <a:latin typeface="+mn-lt"/>
                <a:ea typeface="+mn-ea"/>
                <a:cs typeface="+mn-cs"/>
                <a:sym typeface="Helvetica Neue"/>
              </a:rPr>
              <a:t>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Высокое напряжение, общение невозможно, конструктивно подойти к решению проблем невозможно. </a:t>
            </a:r>
          </a:p>
          <a:p>
            <a:r>
              <a:rPr lang="ru-RU" sz="2200" i="1" dirty="0" smtClean="0">
                <a:effectLst/>
                <a:latin typeface="+mn-lt"/>
                <a:ea typeface="+mn-ea"/>
                <a:cs typeface="+mn-cs"/>
                <a:sym typeface="Helvetica Neue"/>
              </a:rPr>
              <a:t>2,0 </a:t>
            </a:r>
            <a:r>
              <a:rPr lang="ru-RU" sz="2200" i="1" dirty="0" err="1" smtClean="0">
                <a:effectLst/>
                <a:latin typeface="+mn-lt"/>
                <a:ea typeface="+mn-ea"/>
                <a:cs typeface="+mn-cs"/>
                <a:sym typeface="Helvetica Neue"/>
              </a:rPr>
              <a:t>Антогонизм</a:t>
            </a:r>
            <a:r>
              <a:rPr lang="ru-RU" sz="2200" i="1" dirty="0" smtClean="0">
                <a:effectLst/>
                <a:latin typeface="+mn-lt"/>
                <a:ea typeface="+mn-ea"/>
                <a:cs typeface="+mn-cs"/>
                <a:sym typeface="Helvetica Neue"/>
              </a:rPr>
              <a:t>.</a:t>
            </a:r>
            <a:r>
              <a:rPr lang="ru-RU" sz="2200" dirty="0" smtClean="0">
                <a:effectLst/>
                <a:latin typeface="+mn-lt"/>
                <a:ea typeface="+mn-ea"/>
                <a:cs typeface="+mn-cs"/>
                <a:sym typeface="Helvetica Neue"/>
              </a:rPr>
              <a:t> Тон несогласия. </a:t>
            </a: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Человек отвергает все точки зрения отличные от собственной, что существенно затрудняет принятие верных решений, затрудняет объективное видение ситуации. </a:t>
            </a:r>
          </a:p>
          <a:p>
            <a:r>
              <a:rPr lang="ru-RU" sz="2200" dirty="0" smtClean="0">
                <a:effectLst/>
                <a:latin typeface="+mn-lt"/>
                <a:ea typeface="+mn-ea"/>
                <a:cs typeface="+mn-cs"/>
                <a:sym typeface="Helvetica Neue"/>
              </a:rPr>
              <a:t>В тонах ниже 2,5 (Скука) нет жизни, нет выживания, это деструктивные тона. Находится в них долгое время опасно для жизни. Но периодически мы все бываем в них. </a:t>
            </a:r>
          </a:p>
          <a:p>
            <a:r>
              <a:rPr lang="ru-RU" sz="2200" i="1" dirty="0" smtClean="0">
                <a:effectLst/>
                <a:latin typeface="+mn-lt"/>
                <a:ea typeface="+mn-ea"/>
                <a:cs typeface="+mn-cs"/>
                <a:sym typeface="Helvetica Neue"/>
              </a:rPr>
              <a:t>2,5 Скука.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данном состоянии человек уже способен к объективной оценке реальности, но не имеет достаточно энергии и желания что-то делать. </a:t>
            </a:r>
          </a:p>
          <a:p>
            <a:r>
              <a:rPr lang="ru-RU" sz="2200" i="1" dirty="0" smtClean="0">
                <a:effectLst/>
                <a:latin typeface="+mn-lt"/>
                <a:ea typeface="+mn-ea"/>
                <a:cs typeface="+mn-cs"/>
                <a:sym typeface="Helvetica Neue"/>
              </a:rPr>
              <a:t>3,0 Консерватизм.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таком состоянии человек объективно оценивает реальность, но его действия не имеют новизны, оригинальности.</a:t>
            </a:r>
          </a:p>
          <a:p>
            <a:r>
              <a:rPr lang="ru-RU" sz="2200" i="1" dirty="0" smtClean="0">
                <a:effectLst/>
                <a:latin typeface="+mn-lt"/>
                <a:ea typeface="+mn-ea"/>
                <a:cs typeface="+mn-cs"/>
                <a:sym typeface="Helvetica Neue"/>
              </a:rPr>
              <a:t>3,3 Сильный интерес.</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данном тоне человек действует без уговоров, допингов, его мышление активно, он воспринимает новую информацию, составляет более полную картину ситуации. </a:t>
            </a:r>
          </a:p>
          <a:p>
            <a:r>
              <a:rPr lang="ru-RU" sz="2200" i="1" dirty="0" smtClean="0">
                <a:effectLst/>
                <a:latin typeface="+mn-lt"/>
                <a:ea typeface="+mn-ea"/>
                <a:cs typeface="+mn-cs"/>
                <a:sym typeface="Helvetica Neue"/>
              </a:rPr>
              <a:t>3,5 Веселье.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таком состоянии человек полон оптимизма, легко относится к трудностям. </a:t>
            </a:r>
          </a:p>
          <a:p>
            <a:r>
              <a:rPr lang="ru-RU" sz="2200" i="1" dirty="0" smtClean="0">
                <a:effectLst/>
                <a:latin typeface="+mn-lt"/>
                <a:ea typeface="+mn-ea"/>
                <a:cs typeface="+mn-cs"/>
                <a:sym typeface="Helvetica Neue"/>
              </a:rPr>
              <a:t>4,0 Энтузиазм.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 </a:t>
            </a:r>
            <a:r>
              <a:rPr lang="ru-RU" sz="2200" dirty="0" smtClean="0">
                <a:effectLst/>
                <a:latin typeface="+mn-lt"/>
                <a:ea typeface="+mn-ea"/>
                <a:cs typeface="+mn-cs"/>
                <a:sym typeface="Helvetica Neue"/>
              </a:rPr>
              <a:t>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Человек не только позитивно настроен, но и полон сил и энергии, смелости, решимости. Он уверен в себе, не воспринимает неудачи как проблемы, извлекает из них уроки и продолжает действие, улучшая свои навыки.</a:t>
            </a:r>
          </a:p>
          <a:p>
            <a:r>
              <a:rPr lang="ru-RU" sz="2200" dirty="0" smtClean="0">
                <a:effectLst/>
                <a:latin typeface="+mn-lt"/>
                <a:ea typeface="+mn-ea"/>
                <a:cs typeface="+mn-cs"/>
                <a:sym typeface="Helvetica Neue"/>
              </a:rPr>
              <a:t>Все эти состояния позитивны, в них жизнь, в них жизненная энергия. </a:t>
            </a: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В каких эмоциональных тонах, как правило, происходит употребление наркотиков? В энтузиазме? В веселье? В сильном интересе? В скуке?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Если человек находится в тоне скуки и если ему предложат попробовать наркотик, допустим, легкий наркотик, на какой тон шкалы он переместится? Он может переместиться в интерес, а значит подняться по шкале. </a:t>
            </a:r>
          </a:p>
          <a:p>
            <a:r>
              <a:rPr lang="ru-RU" sz="2200" dirty="0" smtClean="0">
                <a:effectLst/>
                <a:latin typeface="+mn-lt"/>
                <a:ea typeface="+mn-ea"/>
                <a:cs typeface="+mn-cs"/>
                <a:sym typeface="Helvetica Neue"/>
              </a:rPr>
              <a:t>Другая ситуация: Компания друзей, все принимают наркотик, кроме одного. Они начинают предлагать оставшемуся другу тоже принять наркотик. Какими аргументами?  На какую ступень шкалы он переходит в результате давления? А на какой ступени находятся его друзья? Из каких побуждений они действуют? </a:t>
            </a:r>
          </a:p>
          <a:p>
            <a:r>
              <a:rPr lang="ru-RU" sz="2200" dirty="0" smtClean="0">
                <a:effectLst/>
                <a:latin typeface="+mn-lt"/>
                <a:ea typeface="+mn-ea"/>
                <a:cs typeface="+mn-cs"/>
                <a:sym typeface="Helvetica Neue"/>
              </a:rPr>
              <a:t>Если уговариваемый друг согласился на пробу наркотика, то этот наркотик за счет своих химических свойств переместит человека по шкале на более высокий уровень. Например, он был в скуке, а теперь переместился в веселье. Но, поскольку этот переход вызван присутствием вещества, а не собственными ресурсами человека, когда действие вещества закончится, человек обратно вернется в скуку. И тогда первое, о чем он подумает, когда это произойдет — хочу еще. Теперь он будет чаще бывать в таком состоянии, ему будут нужны деньги, ему придется скрывать употребление наркотиков от родителей и учителей и т. д. Все это, а также некоторые механизмы его психики, будут  способствовать тому, что его хронический тон понизится с тона скуки ниже, например, в тон скрытой враждебности. А действие вещества, которое он употребляет, будет теперь поднимать его по шкале тонов только до состояния скука, например. Что подумает тогда сделать этот человек? Заменить вещество на более сильное. Схема повторится, только увеличится потребность в деньгах. Теперь уже недостаточно красть у одноклассников или родителей, теперь необходимо совершать более серьезные преступления, например. А тон поднимается все хуже. Поскольку потребление наркотиков носит уже систематический характер у человека формируется помимо психической зависимости зависимость физическая. </a:t>
            </a:r>
          </a:p>
          <a:p>
            <a:r>
              <a:rPr lang="ru-RU" sz="2200" dirty="0" smtClean="0">
                <a:effectLst/>
                <a:latin typeface="+mn-lt"/>
                <a:ea typeface="+mn-ea"/>
                <a:cs typeface="+mn-cs"/>
                <a:sym typeface="Helvetica Neue"/>
              </a:rPr>
              <a:t>В чем она заключается? Она заключается в том, что вещество необходимо теперь человеку для функционирования организма, а не для повышения своего эмоционального тона. Казалось бы, вот здесь человек понимает, что необходимо бросить употребление наркотиков. Но мы знаем с вами, что 97% людей сделать этого не могут. Почему? Допустим, человек решил отказаться от наркотиков, прошел </a:t>
            </a:r>
            <a:r>
              <a:rPr lang="ru-RU" sz="2200" dirty="0" err="1" smtClean="0">
                <a:effectLst/>
                <a:latin typeface="+mn-lt"/>
                <a:ea typeface="+mn-ea"/>
                <a:cs typeface="+mn-cs"/>
                <a:sym typeface="Helvetica Neue"/>
              </a:rPr>
              <a:t>детоксикацию</a:t>
            </a:r>
            <a:r>
              <a:rPr lang="ru-RU" sz="2200" dirty="0" smtClean="0">
                <a:effectLst/>
                <a:latin typeface="+mn-lt"/>
                <a:ea typeface="+mn-ea"/>
                <a:cs typeface="+mn-cs"/>
                <a:sym typeface="Helvetica Neue"/>
              </a:rPr>
              <a:t>, или перенес ломку, наркотик вышел из крови. Что происходит дальше? </a:t>
            </a:r>
          </a:p>
          <a:p>
            <a:r>
              <a:rPr lang="ru-RU" sz="2200" dirty="0" smtClean="0">
                <a:effectLst/>
                <a:latin typeface="+mn-lt"/>
                <a:ea typeface="+mn-ea"/>
                <a:cs typeface="+mn-cs"/>
                <a:sym typeface="Helvetica Neue"/>
              </a:rPr>
              <a:t>Любой наркотик накапливается в организме в виде особых отложений в жировой ткани. И при любой нагрузке, приводящей к расходу жировой ткани, или при появлении чувства голода, накопленный наркотик освобождается из жировой ткани в минимальном количестве и попадает в кровоток.  </a:t>
            </a:r>
          </a:p>
          <a:p>
            <a:r>
              <a:rPr lang="ru-RU" sz="2200" dirty="0" smtClean="0">
                <a:effectLst/>
                <a:latin typeface="+mn-lt"/>
                <a:ea typeface="+mn-ea"/>
                <a:cs typeface="+mn-cs"/>
                <a:sym typeface="Helvetica Neue"/>
              </a:rPr>
              <a:t>Что тогда чувствует человек? Хочу еще. Поэтому возникает желание принять  наркотик, с которым человеку приходится бороться. И так постоянно, в течение всей жизни. В зависимости от положения человека на шкале эмоций в момент возникновения желания, от его жизненных обстоятельств, борьба с тягой к наркотику более или менее возможна. И тут мы вспоминаем про 97% процентов людей, погибающих от заболевания наркоманией. Не трудно догадаться, что борьба с желанием принять наркотик как правило заканчивается победой желания принять наркотик. Человек оказывается в замкнутом круге и вынужден бороться с желанием принять наркотик все оставшуюся жизнь, либо сдается и принимает наркотики. Тогда продолжительность его жизни зависит от типа наркотика, и составляет, как правило, не более 10 лет. 10 лет, состоящих из поиска средств на наркотик, как правило преступным путем, приема наркотика, постоянно снижающего свое действие, и нового поиска средств на наркотик.    </a:t>
            </a:r>
          </a:p>
          <a:p>
            <a:endParaRPr lang="ru-RU" dirty="0"/>
          </a:p>
        </p:txBody>
      </p:sp>
    </p:spTree>
    <p:extLst>
      <p:ext uri="{BB962C8B-B14F-4D97-AF65-F5344CB8AC3E}">
        <p14:creationId xmlns:p14="http://schemas.microsoft.com/office/powerpoint/2010/main" val="3543856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жизни может случится всякое. Каждый может сделать неправильный шаг, из-за разных причин. Главное, это осознать и понять – чем раньше решишь себе помочь, тем больше вероятность оставить себе свою долгую, насыщенную жизнь, а не продать ее наркотиками. Если ты в беде, правильный шаг – не замолчать проблему, а попросить помощи.</a:t>
            </a:r>
          </a:p>
          <a:p>
            <a:endParaRPr lang="ru-RU" dirty="0"/>
          </a:p>
        </p:txBody>
      </p:sp>
    </p:spTree>
    <p:extLst>
      <p:ext uri="{BB962C8B-B14F-4D97-AF65-F5344CB8AC3E}">
        <p14:creationId xmlns:p14="http://schemas.microsoft.com/office/powerpoint/2010/main" val="3902994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b="1" smtClean="0">
                <a:effectLst/>
                <a:latin typeface="+mn-lt"/>
                <a:ea typeface="+mn-ea"/>
                <a:cs typeface="+mn-cs"/>
                <a:sym typeface="Helvetica Neue"/>
              </a:rPr>
              <a:t>Завершение мероприятия</a:t>
            </a:r>
            <a:endParaRPr lang="ru-RU" sz="2200" smtClean="0">
              <a:effectLst/>
              <a:latin typeface="+mn-lt"/>
              <a:ea typeface="+mn-ea"/>
              <a:cs typeface="+mn-cs"/>
              <a:sym typeface="Helvetica Neue"/>
            </a:endParaRPr>
          </a:p>
        </p:txBody>
      </p:sp>
    </p:spTree>
    <p:extLst>
      <p:ext uri="{BB962C8B-B14F-4D97-AF65-F5344CB8AC3E}">
        <p14:creationId xmlns:p14="http://schemas.microsoft.com/office/powerpoint/2010/main" val="172305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основе большинства зависимостей лежит пристрастие к какому-либо веществу. </a:t>
            </a:r>
          </a:p>
          <a:p>
            <a:r>
              <a:rPr lang="ru-RU" sz="2200" dirty="0" smtClean="0">
                <a:effectLst/>
                <a:latin typeface="+mn-lt"/>
                <a:ea typeface="+mn-ea"/>
                <a:cs typeface="+mn-cs"/>
                <a:sym typeface="Helvetica Neue"/>
              </a:rPr>
              <a:t>Кофеин, никотин, алкоголь, наркотики — все это по своей сути яды. А яд — это такое вещество, которое в определенном количестве по отношению к массе тела, вызывает отравление и даже смерть. Однако, многие яды при попадании в организм в минимальном количестве создают какое-то позитивное состояние. Дело в том, что поскольку яды чужеродны по отношению к организму, при их попадании, организм пытается избавиться от них всеми доступными способами. Учащается сердцебиение, чтобы быстрее прогнать кровь по организму и вывести чужеродное вредное вещество.</a:t>
            </a: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Вы видели человека, выпившего 50 грамм водки? Как он себя ведет?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Мозг как компьютер, обнаруживая чужеродное вещество, дает команду организму на его скорейшее выведение, из-за чего у человека учащается сердцебиение, появляется активность, оживленность. Человек думает — выпил 50 грамм водки, стало хорошо, весело. Если он выпьет еще 50 грамм водки, организм еще ускорится для выведения вредного вещества. Если человек продолжит дальше пить алкоголь, в определенный момент мозг даст команду организму на замедление, так как все время ускорять его работу невозможно. И тогда человек перестанет быть активным и станет вялым, сонливым. Если он продолжит пить дальше, следующей командой мозга телу будет команда — OFF. Мозг выключит тело, так как, если тело будет и дальше потреблять алкоголь, наступит смерть. Это принцип действия всех ядов на организм.    </a:t>
            </a:r>
          </a:p>
          <a:p>
            <a:r>
              <a:rPr lang="ru-RU" sz="2200" b="1" dirty="0" smtClean="0">
                <a:effectLst/>
                <a:latin typeface="+mn-lt"/>
                <a:ea typeface="+mn-ea"/>
                <a:cs typeface="+mn-cs"/>
                <a:sym typeface="Helvetica Neue"/>
              </a:rPr>
              <a:t>Вопросы к аудитории:</a:t>
            </a:r>
            <a:r>
              <a:rPr lang="ru-RU" sz="2200" dirty="0" smtClean="0">
                <a:effectLst/>
                <a:latin typeface="+mn-lt"/>
                <a:ea typeface="+mn-ea"/>
                <a:cs typeface="+mn-cs"/>
                <a:sym typeface="Helvetica Neue"/>
              </a:rPr>
              <a:t> Скажите, что будет, если выпить чашку крепкого ароматного кофе? А что будет, если выпить ведро кофе? Что будет, если выкурить одну сигарету? А что будет, если выкурить сразу пачку сигарет? </a:t>
            </a:r>
          </a:p>
          <a:p>
            <a:r>
              <a:rPr lang="ru-RU" sz="2200" dirty="0" smtClean="0">
                <a:effectLst/>
                <a:latin typeface="+mn-lt"/>
                <a:ea typeface="+mn-ea"/>
                <a:cs typeface="+mn-cs"/>
                <a:sym typeface="Helvetica Neue"/>
              </a:rPr>
              <a:t>Ведущий. Таким образом мы можем заметить, что все вещества, о которых мы сейчас упоминали, представляют смертельную опасность для человека, так как являются ядами. Но сам способ их употребления, как правило, не позволяет употребить их в большой дозировке за малое время. Чего нельзя сказать о наркотиках. Концентрация действующего вещества в них значительно выше и путь попадания в организм может быть очень простым и быстрым.  Поэтому сегодня мы поговорим о них поподробнее. И для начала обсудим некоторые распространенные утверждения, связанные с этой темой. </a:t>
            </a:r>
          </a:p>
          <a:p>
            <a:r>
              <a:rPr lang="ru-RU" sz="2200" b="1" dirty="0" smtClean="0">
                <a:effectLst/>
                <a:latin typeface="+mn-lt"/>
                <a:ea typeface="+mn-ea"/>
                <a:cs typeface="+mn-cs"/>
                <a:sym typeface="Helvetica Neue"/>
              </a:rPr>
              <a:t>Организационный момент</a:t>
            </a:r>
            <a:endParaRPr lang="ru-RU" sz="2200" dirty="0" smtClean="0">
              <a:effectLst/>
              <a:latin typeface="+mn-lt"/>
              <a:ea typeface="+mn-ea"/>
              <a:cs typeface="+mn-cs"/>
              <a:sym typeface="Helvetica Neue"/>
            </a:endParaRPr>
          </a:p>
          <a:p>
            <a:r>
              <a:rPr lang="ru-RU" sz="2200" dirty="0" smtClean="0">
                <a:effectLst/>
                <a:latin typeface="+mn-lt"/>
                <a:ea typeface="+mn-ea"/>
                <a:cs typeface="+mn-cs"/>
                <a:sym typeface="Helvetica Neue"/>
              </a:rPr>
              <a:t>Прежде чем мы приступим к обсуждению каждого утверждения, мы будем проводить небольшое голосование. Если Вы согласны с ним — поднимите руку. </a:t>
            </a:r>
          </a:p>
          <a:p>
            <a:r>
              <a:rPr lang="ru-RU" sz="2200" dirty="0" smtClean="0">
                <a:effectLst/>
                <a:latin typeface="+mn-lt"/>
                <a:ea typeface="+mn-ea"/>
                <a:cs typeface="+mn-cs"/>
                <a:sym typeface="Helvetica Neue"/>
              </a:rPr>
              <a:t>Итак, давайте попробуем. </a:t>
            </a:r>
          </a:p>
          <a:p>
            <a:endParaRPr lang="ru-RU" dirty="0"/>
          </a:p>
        </p:txBody>
      </p:sp>
    </p:spTree>
    <p:extLst>
      <p:ext uri="{BB962C8B-B14F-4D97-AF65-F5344CB8AC3E}">
        <p14:creationId xmlns:p14="http://schemas.microsoft.com/office/powerpoint/2010/main" val="262770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1: «От одного раза ничего не будет?»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161632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47890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dirty="0" smtClean="0">
                <a:effectLst/>
                <a:latin typeface="+mn-lt"/>
                <a:ea typeface="+mn-ea"/>
                <a:cs typeface="+mn-cs"/>
                <a:sym typeface="Helvetica Neue"/>
              </a:rPr>
              <a:t>МИФ: При первом приеме наркотических веществ могут произойти необратимые изменения психики: мозг получает впечатление, которое возможно достичь только с помощью наркотика, что приводит к повторным пробам и формированию психической зависимости. Она возникает от любого наркотика и ведёт к деградации (разрушению) человеческой личности.</a:t>
            </a:r>
          </a:p>
          <a:p>
            <a:endParaRPr lang="ru-RU" dirty="0"/>
          </a:p>
        </p:txBody>
      </p:sp>
    </p:spTree>
    <p:extLst>
      <p:ext uri="{BB962C8B-B14F-4D97-AF65-F5344CB8AC3E}">
        <p14:creationId xmlns:p14="http://schemas.microsoft.com/office/powerpoint/2010/main" val="15529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2: «Наркомания – это болезнь»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227823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dirty="0" smtClean="0">
                <a:effectLst/>
                <a:latin typeface="+mn-lt"/>
                <a:ea typeface="+mn-ea"/>
                <a:cs typeface="+mn-cs"/>
                <a:sym typeface="Helvetica Neue"/>
              </a:rPr>
              <a:t>Всё ещё сохраняется стереотип, что наркомания – это «вредная привычка». Но очень важно понять, что наркомания — это болезнь. Употребление </a:t>
            </a:r>
            <a:r>
              <a:rPr lang="ru-RU" sz="2200" dirty="0" err="1" smtClean="0">
                <a:effectLst/>
                <a:latin typeface="+mn-lt"/>
                <a:ea typeface="+mn-ea"/>
                <a:cs typeface="+mn-cs"/>
                <a:sym typeface="Helvetica Neue"/>
              </a:rPr>
              <a:t>психоактивных</a:t>
            </a:r>
            <a:r>
              <a:rPr lang="ru-RU" sz="2200" dirty="0" smtClean="0">
                <a:effectLst/>
                <a:latin typeface="+mn-lt"/>
                <a:ea typeface="+mn-ea"/>
                <a:cs typeface="+mn-cs"/>
                <a:sym typeface="Helvetica Neue"/>
              </a:rPr>
              <a:t> веществ (наркотиков, таблеток и т.д.) привносят проблемы в жизнь, вызывающие душевную и физическую боль. Специалистам, работающим в системе здравоохранения, это известно давно, и признается безоговорочно. Болезнь под названием наркомания включена в медицинские справочники и каталоги болезней наряду с любыми другими заболеваниями. Наркомания по степени тяжести приравнивается к онкологическим заболеваниям, так как имеет огромный процент смертности: 96% больных умирает гораздо раньше, чем если бы они не поддались наркомании.</a:t>
            </a:r>
          </a:p>
          <a:p>
            <a:endParaRPr lang="ru-RU" dirty="0"/>
          </a:p>
        </p:txBody>
      </p:sp>
    </p:spTree>
    <p:extLst>
      <p:ext uri="{BB962C8B-B14F-4D97-AF65-F5344CB8AC3E}">
        <p14:creationId xmlns:p14="http://schemas.microsoft.com/office/powerpoint/2010/main" val="417013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3. Можно принимать наркотики периодически и не быть зависимым от них. Прекратить употреблять наркотики можно в любой момент</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222813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p:spTree>
      <p:nvGrpSpPr>
        <p:cNvPr id="1" name=""/>
        <p:cNvGrpSpPr/>
        <p:nvPr/>
      </p:nvGrpSpPr>
      <p:grpSpPr>
        <a:xfrm>
          <a:off x="0" y="0"/>
          <a:ext cx="0" cy="0"/>
          <a:chOff x="0" y="0"/>
          <a:chExt cx="0" cy="0"/>
        </a:xfrm>
      </p:grpSpPr>
      <p:sp>
        <p:nvSpPr>
          <p:cNvPr id="11" name="Автор и дата"/>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Автор и дата</a:t>
            </a:r>
          </a:p>
        </p:txBody>
      </p:sp>
      <p:sp>
        <p:nvSpPr>
          <p:cNvPr id="12" name="Заголовок презентации"/>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Заголовок презентации</a:t>
            </a:r>
          </a:p>
        </p:txBody>
      </p:sp>
      <p:sp>
        <p:nvSpPr>
          <p:cNvPr id="13" name="Уровень текста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Подзаголовок презентации</a:t>
            </a:r>
          </a:p>
          <a:p>
            <a:pPr lvl="1"/>
            <a:endParaRPr/>
          </a:p>
          <a:p>
            <a:pPr lvl="2"/>
            <a:endParaRPr/>
          </a:p>
          <a:p>
            <a:pPr lvl="3"/>
            <a:endParaRPr/>
          </a:p>
          <a:p>
            <a:pPr lvl="4"/>
            <a:endParaRPr/>
          </a:p>
        </p:txBody>
      </p:sp>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Важный факт">
    <p:spTree>
      <p:nvGrpSpPr>
        <p:cNvPr id="1" name=""/>
        <p:cNvGrpSpPr/>
        <p:nvPr/>
      </p:nvGrpSpPr>
      <p:grpSpPr>
        <a:xfrm>
          <a:off x="0" y="0"/>
          <a:ext cx="0" cy="0"/>
          <a:chOff x="0" y="0"/>
          <a:chExt cx="0" cy="0"/>
        </a:xfrm>
      </p:grpSpPr>
      <p:sp>
        <p:nvSpPr>
          <p:cNvPr id="106" name="Уровень текста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Информация о факте"/>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Информация о факте</a:t>
            </a:r>
          </a:p>
        </p:txBody>
      </p:sp>
      <p:sp>
        <p:nvSpPr>
          <p:cNvPr id="10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115" name="Авторство"/>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Авторство</a:t>
            </a:r>
          </a:p>
        </p:txBody>
      </p:sp>
      <p:sp>
        <p:nvSpPr>
          <p:cNvPr id="116" name="Уровень текста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«Важная цитата»</a:t>
            </a:r>
          </a:p>
          <a:p>
            <a:pPr lvl="1"/>
            <a:endParaRPr/>
          </a:p>
          <a:p>
            <a:pPr lvl="2"/>
            <a:endParaRPr/>
          </a:p>
          <a:p>
            <a:pPr lvl="3"/>
            <a:endParaRPr/>
          </a:p>
          <a:p>
            <a:pPr lvl="4"/>
            <a:endParaRPr/>
          </a:p>
        </p:txBody>
      </p:sp>
      <p:sp>
        <p:nvSpPr>
          <p:cNvPr id="11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Фото (3 шт.)">
    <p:spTree>
      <p:nvGrpSpPr>
        <p:cNvPr id="1" name=""/>
        <p:cNvGrpSpPr/>
        <p:nvPr/>
      </p:nvGrpSpPr>
      <p:grpSpPr>
        <a:xfrm>
          <a:off x="0" y="0"/>
          <a:ext cx="0" cy="0"/>
          <a:chOff x="0" y="0"/>
          <a:chExt cx="0" cy="0"/>
        </a:xfrm>
      </p:grpSpPr>
      <p:sp>
        <p:nvSpPr>
          <p:cNvPr id="124" name="Миска салата с жареным рисом, варёными яйцами и палочками для еды"/>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Тарелка с рублеными котлетами из лосося, салатом и хумусом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Тарелка пасты папарделле с зелёным маслом из петрушки, жареным фундуком и стружкой сыра пармезан"/>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34" name="миска салата с жареным рисом, варёными яйцами и палочками для еды"/>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Номер слайда"/>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0_Custom Layout">
    <p:bg>
      <p:bgPr>
        <a:solidFill>
          <a:srgbClr val="F7C25B"/>
        </a:solidFill>
        <a:effectLst/>
      </p:bgPr>
    </p:bg>
    <p:spTree>
      <p:nvGrpSpPr>
        <p:cNvPr id="1" name=""/>
        <p:cNvGrpSpPr/>
        <p:nvPr/>
      </p:nvGrpSpPr>
      <p:grpSpPr>
        <a:xfrm>
          <a:off x="0" y="0"/>
          <a:ext cx="0" cy="0"/>
          <a:chOff x="0" y="0"/>
          <a:chExt cx="0" cy="0"/>
        </a:xfrm>
      </p:grpSpPr>
      <p:grpSp>
        <p:nvGrpSpPr>
          <p:cNvPr id="157" name="Group 1"/>
          <p:cNvGrpSpPr/>
          <p:nvPr/>
        </p:nvGrpSpPr>
        <p:grpSpPr>
          <a:xfrm>
            <a:off x="12086935" y="1521762"/>
            <a:ext cx="6488750" cy="5100189"/>
            <a:chOff x="0" y="0"/>
            <a:chExt cx="6488748" cy="5100187"/>
          </a:xfrm>
        </p:grpSpPr>
        <p:sp>
          <p:nvSpPr>
            <p:cNvPr id="149" name="Straight Connector 2"/>
            <p:cNvSpPr/>
            <p:nvPr/>
          </p:nvSpPr>
          <p:spPr>
            <a:xfrm flipH="1">
              <a:off x="811093" y="0"/>
              <a:ext cx="1" cy="5100189"/>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0" name="Straight Connector 3"/>
            <p:cNvSpPr/>
            <p:nvPr/>
          </p:nvSpPr>
          <p:spPr>
            <a:xfrm flipH="1">
              <a:off x="2034725" y="0"/>
              <a:ext cx="1" cy="5100189"/>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1" name="Straight Connector 4"/>
            <p:cNvSpPr/>
            <p:nvPr/>
          </p:nvSpPr>
          <p:spPr>
            <a:xfrm flipH="1">
              <a:off x="3244373" y="0"/>
              <a:ext cx="1" cy="5100189"/>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2" name="Straight Connector 5"/>
            <p:cNvSpPr/>
            <p:nvPr/>
          </p:nvSpPr>
          <p:spPr>
            <a:xfrm flipH="1">
              <a:off x="4454022" y="0"/>
              <a:ext cx="1" cy="5100189"/>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3" name="Straight Connector 6"/>
            <p:cNvSpPr/>
            <p:nvPr/>
          </p:nvSpPr>
          <p:spPr>
            <a:xfrm flipH="1">
              <a:off x="5663670" y="0"/>
              <a:ext cx="1" cy="5100189"/>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4" name="Straight Connector 7"/>
            <p:cNvSpPr/>
            <p:nvPr/>
          </p:nvSpPr>
          <p:spPr>
            <a:xfrm flipH="1" flipV="1">
              <a:off x="0" y="1031762"/>
              <a:ext cx="6488749" cy="1"/>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5" name="Straight Connector 8"/>
            <p:cNvSpPr/>
            <p:nvPr/>
          </p:nvSpPr>
          <p:spPr>
            <a:xfrm flipH="1" flipV="1">
              <a:off x="0" y="2407444"/>
              <a:ext cx="6488749" cy="1"/>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6" name="Straight Connector 9"/>
            <p:cNvSpPr/>
            <p:nvPr/>
          </p:nvSpPr>
          <p:spPr>
            <a:xfrm flipH="1" flipV="1">
              <a:off x="0" y="3783127"/>
              <a:ext cx="6488749" cy="1"/>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grpSp>
      <p:sp>
        <p:nvSpPr>
          <p:cNvPr id="158" name="Rectangle 10"/>
          <p:cNvSpPr/>
          <p:nvPr/>
        </p:nvSpPr>
        <p:spPr>
          <a:xfrm>
            <a:off x="15586575" y="0"/>
            <a:ext cx="8801449" cy="7486054"/>
          </a:xfrm>
          <a:prstGeom prst="rect">
            <a:avLst/>
          </a:prstGeom>
          <a:solidFill>
            <a:srgbClr val="A9D2D1"/>
          </a:solidFill>
          <a:ln w="12700">
            <a:miter lim="400000"/>
          </a:ln>
        </p:spPr>
        <p:txBody>
          <a:bodyPr tIns="91439" bIns="91439" anchor="ctr"/>
          <a:lstStyle/>
          <a:p>
            <a:pPr defTabSz="1828800">
              <a:defRPr sz="3600">
                <a:solidFill>
                  <a:srgbClr val="FFFFFF"/>
                </a:solidFill>
                <a:latin typeface="Roboto"/>
                <a:ea typeface="Roboto"/>
                <a:cs typeface="Roboto"/>
                <a:sym typeface="Roboto"/>
              </a:defRPr>
            </a:pPr>
            <a:endParaRPr/>
          </a:p>
        </p:txBody>
      </p:sp>
      <p:sp>
        <p:nvSpPr>
          <p:cNvPr id="159" name="Rectangle 11"/>
          <p:cNvSpPr/>
          <p:nvPr/>
        </p:nvSpPr>
        <p:spPr>
          <a:xfrm>
            <a:off x="14359811" y="3207189"/>
            <a:ext cx="7247867" cy="8789018"/>
          </a:xfrm>
          <a:prstGeom prst="rect">
            <a:avLst/>
          </a:prstGeom>
          <a:solidFill>
            <a:srgbClr val="3A3838"/>
          </a:solidFill>
          <a:ln w="25400">
            <a:solidFill>
              <a:srgbClr val="2C2A2A"/>
            </a:solidFill>
            <a:miter/>
          </a:ln>
        </p:spPr>
        <p:txBody>
          <a:bodyPr tIns="91439" bIns="91439" anchor="ctr"/>
          <a:lstStyle/>
          <a:p>
            <a:pPr defTabSz="1828800">
              <a:defRPr sz="3600">
                <a:solidFill>
                  <a:srgbClr val="FFFFFF"/>
                </a:solidFill>
                <a:latin typeface="Roboto"/>
                <a:ea typeface="Roboto"/>
                <a:cs typeface="Roboto"/>
                <a:sym typeface="Roboto"/>
              </a:defRPr>
            </a:pPr>
            <a:endParaRPr/>
          </a:p>
        </p:txBody>
      </p:sp>
      <p:sp>
        <p:nvSpPr>
          <p:cNvPr id="160" name="Picture Placeholder 18"/>
          <p:cNvSpPr>
            <a:spLocks noGrp="1"/>
          </p:cNvSpPr>
          <p:nvPr>
            <p:ph type="pic" sz="quarter" idx="21"/>
          </p:nvPr>
        </p:nvSpPr>
        <p:spPr>
          <a:xfrm>
            <a:off x="14124796" y="2880357"/>
            <a:ext cx="7139424" cy="8789017"/>
          </a:xfrm>
          <a:prstGeom prst="rect">
            <a:avLst/>
          </a:prstGeom>
        </p:spPr>
        <p:txBody>
          <a:bodyPr lIns="91439" tIns="45719" rIns="91439" bIns="45719">
            <a:noAutofit/>
          </a:bodyPr>
          <a:lstStyle/>
          <a:p>
            <a:endParaRPr/>
          </a:p>
        </p:txBody>
      </p:sp>
      <p:sp>
        <p:nvSpPr>
          <p:cNvPr id="161" name="Номер слайда"/>
          <p:cNvSpPr txBox="1">
            <a:spLocks noGrp="1"/>
          </p:cNvSpPr>
          <p:nvPr>
            <p:ph type="sldNum" sz="quarter" idx="2"/>
          </p:nvPr>
        </p:nvSpPr>
        <p:spPr>
          <a:xfrm>
            <a:off x="11785600" y="12344400"/>
            <a:ext cx="5689600" cy="736601"/>
          </a:xfrm>
          <a:prstGeom prst="rect">
            <a:avLst/>
          </a:prstGeom>
        </p:spPr>
        <p:txBody>
          <a:bodyPr lIns="91439" tIns="91439" rIns="91439" bIns="91439" anchor="ctr"/>
          <a:lstStyle>
            <a:lvl1pPr algn="r" defTabSz="1828800">
              <a:defRPr sz="2400">
                <a:solidFill>
                  <a:srgbClr val="888888"/>
                </a:solidFill>
                <a:latin typeface="Roboto"/>
                <a:ea typeface="Roboto"/>
                <a:cs typeface="Roboto"/>
                <a:sym typeface="Roboto"/>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фото">
    <p:spTree>
      <p:nvGrpSpPr>
        <p:cNvPr id="1" name=""/>
        <p:cNvGrpSpPr/>
        <p:nvPr/>
      </p:nvGrpSpPr>
      <p:grpSpPr>
        <a:xfrm>
          <a:off x="0" y="0"/>
          <a:ext cx="0" cy="0"/>
          <a:chOff x="0" y="0"/>
          <a:chExt cx="0" cy="0"/>
        </a:xfrm>
      </p:grpSpPr>
      <p:sp>
        <p:nvSpPr>
          <p:cNvPr id="21" name="Авокадо и лаймы"/>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Заголовок презентации"/>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Заголовок презентации</a:t>
            </a:r>
          </a:p>
        </p:txBody>
      </p:sp>
      <p:sp>
        <p:nvSpPr>
          <p:cNvPr id="23" name="Автор и дата"/>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Автор и дата</a:t>
            </a:r>
          </a:p>
        </p:txBody>
      </p:sp>
      <p:sp>
        <p:nvSpPr>
          <p:cNvPr id="24" name="Уровень текста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Подзаголовок презентации</a:t>
            </a:r>
          </a:p>
          <a:p>
            <a:pPr lvl="1"/>
            <a:endParaRPr/>
          </a:p>
          <a:p>
            <a:pPr lvl="2"/>
            <a:endParaRPr/>
          </a:p>
          <a:p>
            <a:pPr lvl="3"/>
            <a:endParaRPr/>
          </a:p>
          <a:p>
            <a:pPr lvl="4"/>
            <a:endParaRP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и фото (вариант)">
    <p:spTree>
      <p:nvGrpSpPr>
        <p:cNvPr id="1" name=""/>
        <p:cNvGrpSpPr/>
        <p:nvPr/>
      </p:nvGrpSpPr>
      <p:grpSpPr>
        <a:xfrm>
          <a:off x="0" y="0"/>
          <a:ext cx="0" cy="0"/>
          <a:chOff x="0" y="0"/>
          <a:chExt cx="0" cy="0"/>
        </a:xfrm>
      </p:grpSpPr>
      <p:sp>
        <p:nvSpPr>
          <p:cNvPr id="32" name="Тарелка с рублеными котлетами из лосося, салатом и хумусом"/>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Заголовок слайда"/>
          <p:cNvSpPr txBox="1">
            <a:spLocks noGrp="1"/>
          </p:cNvSpPr>
          <p:nvPr>
            <p:ph type="title" hasCustomPrompt="1"/>
          </p:nvPr>
        </p:nvSpPr>
        <p:spPr>
          <a:xfrm>
            <a:off x="1206500" y="1270000"/>
            <a:ext cx="9779000" cy="5882273"/>
          </a:xfrm>
          <a:prstGeom prst="rect">
            <a:avLst/>
          </a:prstGeom>
        </p:spPr>
        <p:txBody>
          <a:bodyPr anchor="b"/>
          <a:lstStyle/>
          <a:p>
            <a:r>
              <a:t>Заголовок слайда</a:t>
            </a:r>
          </a:p>
        </p:txBody>
      </p:sp>
      <p:sp>
        <p:nvSpPr>
          <p:cNvPr id="34" name="Уровень текста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Подзаголовок слайда</a:t>
            </a:r>
          </a:p>
          <a:p>
            <a:pPr lvl="1"/>
            <a:endParaRPr/>
          </a:p>
          <a:p>
            <a:pPr lvl="2"/>
            <a:endParaRPr/>
          </a:p>
          <a:p>
            <a:pPr lvl="3"/>
            <a:endParaRPr/>
          </a:p>
          <a:p>
            <a:pPr lvl="4"/>
            <a:endParaRPr/>
          </a:p>
        </p:txBody>
      </p:sp>
      <p:sp>
        <p:nvSpPr>
          <p:cNvPr id="35" name="Номер слайда"/>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42" name="Заголовок слайда"/>
          <p:cNvSpPr txBox="1">
            <a:spLocks noGrp="1"/>
          </p:cNvSpPr>
          <p:nvPr>
            <p:ph type="title" hasCustomPrompt="1"/>
          </p:nvPr>
        </p:nvSpPr>
        <p:spPr>
          <a:prstGeom prst="rect">
            <a:avLst/>
          </a:prstGeom>
        </p:spPr>
        <p:txBody>
          <a:bodyPr/>
          <a:lstStyle/>
          <a:p>
            <a:r>
              <a:t>Заголовок слайда</a:t>
            </a:r>
          </a:p>
        </p:txBody>
      </p:sp>
      <p:sp>
        <p:nvSpPr>
          <p:cNvPr id="43" name="Подзаголовок слайда"/>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слайда</a:t>
            </a:r>
          </a:p>
        </p:txBody>
      </p:sp>
      <p:sp>
        <p:nvSpPr>
          <p:cNvPr id="44" name="Уровень текста 1…"/>
          <p:cNvSpPr txBox="1">
            <a:spLocks noGrp="1"/>
          </p:cNvSpPr>
          <p:nvPr>
            <p:ph type="body" idx="1" hasCustomPrompt="1"/>
          </p:nvPr>
        </p:nvSpPr>
        <p:spPr>
          <a:prstGeom prst="rect">
            <a:avLst/>
          </a:prstGeom>
        </p:spPr>
        <p:txBody>
          <a:bodyPr/>
          <a:lstStyle/>
          <a:p>
            <a:r>
              <a:t>Текст пункта на слайде</a:t>
            </a:r>
          </a:p>
          <a:p>
            <a:pPr lvl="1"/>
            <a:endParaRPr/>
          </a:p>
          <a:p>
            <a:pPr lvl="2"/>
            <a:endParaRPr/>
          </a:p>
          <a:p>
            <a:pPr lvl="3"/>
            <a:endParaRPr/>
          </a:p>
          <a:p>
            <a:pPr lvl="4"/>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52" name="Уровень текста 1…"/>
          <p:cNvSpPr txBox="1">
            <a:spLocks noGrp="1"/>
          </p:cNvSpPr>
          <p:nvPr>
            <p:ph type="body" idx="1" hasCustomPrompt="1"/>
          </p:nvPr>
        </p:nvSpPr>
        <p:spPr>
          <a:prstGeom prst="rect">
            <a:avLst/>
          </a:prstGeom>
        </p:spPr>
        <p:txBody>
          <a:bodyPr numCol="2" spcCol="1098550"/>
          <a:lstStyle/>
          <a:p>
            <a:r>
              <a:t>Текст пункта на слайде</a:t>
            </a:r>
          </a:p>
          <a:p>
            <a:pPr lvl="1"/>
            <a:endParaRPr/>
          </a:p>
          <a:p>
            <a:pPr lvl="2"/>
            <a:endParaRPr/>
          </a:p>
          <a:p>
            <a:pPr lvl="3"/>
            <a:endParaRPr/>
          </a:p>
          <a:p>
            <a:pPr lvl="4"/>
            <a:endParaRPr/>
          </a:p>
        </p:txBody>
      </p:sp>
      <p:sp>
        <p:nvSpPr>
          <p:cNvPr id="5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0" name="Подзаголовок слайда"/>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слайда</a:t>
            </a:r>
          </a:p>
        </p:txBody>
      </p:sp>
      <p:sp>
        <p:nvSpPr>
          <p:cNvPr id="61" name="Уровень текста 1…"/>
          <p:cNvSpPr txBox="1">
            <a:spLocks noGrp="1"/>
          </p:cNvSpPr>
          <p:nvPr>
            <p:ph type="body" sz="half" idx="1" hasCustomPrompt="1"/>
          </p:nvPr>
        </p:nvSpPr>
        <p:spPr>
          <a:xfrm>
            <a:off x="1206500" y="4248504"/>
            <a:ext cx="9779000" cy="8256630"/>
          </a:xfrm>
          <a:prstGeom prst="rect">
            <a:avLst/>
          </a:prstGeom>
        </p:spPr>
        <p:txBody>
          <a:bodyPr/>
          <a:lstStyle/>
          <a:p>
            <a:r>
              <a:t>Текст пункта на слайде</a:t>
            </a:r>
          </a:p>
          <a:p>
            <a:pPr lvl="1"/>
            <a:endParaRPr/>
          </a:p>
          <a:p>
            <a:pPr lvl="2"/>
            <a:endParaRPr/>
          </a:p>
          <a:p>
            <a:pPr lvl="3"/>
            <a:endParaRPr/>
          </a:p>
          <a:p>
            <a:pPr lvl="4"/>
            <a:endParaRPr/>
          </a:p>
        </p:txBody>
      </p:sp>
      <p:sp>
        <p:nvSpPr>
          <p:cNvPr id="62" name="Тарелка пасты папарделле с зелёным маслом из петрушки, жареным фундуком и стружкой сыра пармезан"/>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Заголовок слайда"/>
          <p:cNvSpPr txBox="1">
            <a:spLocks noGrp="1"/>
          </p:cNvSpPr>
          <p:nvPr>
            <p:ph type="title" hasCustomPrompt="1"/>
          </p:nvPr>
        </p:nvSpPr>
        <p:spPr>
          <a:xfrm>
            <a:off x="1206500" y="1079500"/>
            <a:ext cx="9779000" cy="1435100"/>
          </a:xfrm>
          <a:prstGeom prst="rect">
            <a:avLst/>
          </a:prstGeom>
        </p:spPr>
        <p:txBody>
          <a:bodyPr/>
          <a:lstStyle/>
          <a:p>
            <a:r>
              <a:t>Заголовок слайда</a:t>
            </a:r>
          </a:p>
        </p:txBody>
      </p:sp>
      <p:sp>
        <p:nvSpPr>
          <p:cNvPr id="6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Раздел">
    <p:spTree>
      <p:nvGrpSpPr>
        <p:cNvPr id="1" name=""/>
        <p:cNvGrpSpPr/>
        <p:nvPr/>
      </p:nvGrpSpPr>
      <p:grpSpPr>
        <a:xfrm>
          <a:off x="0" y="0"/>
          <a:ext cx="0" cy="0"/>
          <a:chOff x="0" y="0"/>
          <a:chExt cx="0" cy="0"/>
        </a:xfrm>
      </p:grpSpPr>
      <p:sp>
        <p:nvSpPr>
          <p:cNvPr id="71" name="Заголовок раздела"/>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Заголовок раздела</a:t>
            </a:r>
          </a:p>
        </p:txBody>
      </p:sp>
      <p:sp>
        <p:nvSpPr>
          <p:cNvPr id="72" name="Номер слайда"/>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79" name="Заголовок слайда"/>
          <p:cNvSpPr txBox="1">
            <a:spLocks noGrp="1"/>
          </p:cNvSpPr>
          <p:nvPr>
            <p:ph type="title" hasCustomPrompt="1"/>
          </p:nvPr>
        </p:nvSpPr>
        <p:spPr>
          <a:xfrm>
            <a:off x="1206500" y="1079500"/>
            <a:ext cx="21971000" cy="1434949"/>
          </a:xfrm>
          <a:prstGeom prst="rect">
            <a:avLst/>
          </a:prstGeom>
        </p:spPr>
        <p:txBody>
          <a:bodyPr/>
          <a:lstStyle/>
          <a:p>
            <a:r>
              <a:t>Заголовок слайда</a:t>
            </a:r>
          </a:p>
        </p:txBody>
      </p:sp>
      <p:sp>
        <p:nvSpPr>
          <p:cNvPr id="80" name="Подзаголовок слайда"/>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слайда</a:t>
            </a:r>
          </a:p>
        </p:txBody>
      </p:sp>
      <p:sp>
        <p:nvSpPr>
          <p:cNvPr id="8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Повестка дня">
    <p:spTree>
      <p:nvGrpSpPr>
        <p:cNvPr id="1" name=""/>
        <p:cNvGrpSpPr/>
        <p:nvPr/>
      </p:nvGrpSpPr>
      <p:grpSpPr>
        <a:xfrm>
          <a:off x="0" y="0"/>
          <a:ext cx="0" cy="0"/>
          <a:chOff x="0" y="0"/>
          <a:chExt cx="0" cy="0"/>
        </a:xfrm>
      </p:grpSpPr>
      <p:sp>
        <p:nvSpPr>
          <p:cNvPr id="88" name="Заголовок повестки дня"/>
          <p:cNvSpPr txBox="1">
            <a:spLocks noGrp="1"/>
          </p:cNvSpPr>
          <p:nvPr>
            <p:ph type="title" hasCustomPrompt="1"/>
          </p:nvPr>
        </p:nvSpPr>
        <p:spPr>
          <a:xfrm>
            <a:off x="1206500" y="1079500"/>
            <a:ext cx="21971000" cy="1435100"/>
          </a:xfrm>
          <a:prstGeom prst="rect">
            <a:avLst/>
          </a:prstGeom>
        </p:spPr>
        <p:txBody>
          <a:bodyPr/>
          <a:lstStyle/>
          <a:p>
            <a:r>
              <a:t>Заголовок повестки дня</a:t>
            </a:r>
          </a:p>
        </p:txBody>
      </p:sp>
      <p:sp>
        <p:nvSpPr>
          <p:cNvPr id="89" name="Подзаголовок повестки дня"/>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повестки дня</a:t>
            </a:r>
          </a:p>
        </p:txBody>
      </p:sp>
      <p:sp>
        <p:nvSpPr>
          <p:cNvPr id="90" name="Уровень текста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Темы повестки дня</a:t>
            </a:r>
          </a:p>
          <a:p>
            <a:pPr lvl="1"/>
            <a:endParaRPr/>
          </a:p>
          <a:p>
            <a:pPr lvl="2"/>
            <a:endParaRPr/>
          </a:p>
          <a:p>
            <a:pPr lvl="3"/>
            <a:endParaRPr/>
          </a:p>
          <a:p>
            <a:pPr lvl="4"/>
            <a:endParaRPr/>
          </a:p>
        </p:txBody>
      </p:sp>
      <p:sp>
        <p:nvSpPr>
          <p:cNvPr id="9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слайда"/>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Заголовок слайда</a:t>
            </a:r>
          </a:p>
        </p:txBody>
      </p:sp>
      <p:sp>
        <p:nvSpPr>
          <p:cNvPr id="3" name="Уровень текста 1…"/>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Текст пункта на слайде</a:t>
            </a:r>
          </a:p>
          <a:p>
            <a:pPr lvl="1"/>
            <a:endParaRPr/>
          </a:p>
          <a:p>
            <a:pPr lvl="2"/>
            <a:endParaRPr/>
          </a:p>
          <a:p>
            <a:pPr lvl="3"/>
            <a:endParaRPr/>
          </a:p>
          <a:p>
            <a:pPr lvl="4"/>
            <a:endParaRPr/>
          </a:p>
        </p:txBody>
      </p:sp>
      <p:sp>
        <p:nvSpPr>
          <p:cNvPr id="4" name="Номер слайда"/>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54"/>
          <p:cNvSpPr/>
          <p:nvPr/>
        </p:nvSpPr>
        <p:spPr>
          <a:xfrm>
            <a:off x="1275582" y="6786265"/>
            <a:ext cx="17053965" cy="1046327"/>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171"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172"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pic>
        <p:nvPicPr>
          <p:cNvPr id="173" name="кружок.png" descr="кружок.png"/>
          <p:cNvPicPr>
            <a:picLocks noChangeAspect="1"/>
          </p:cNvPicPr>
          <p:nvPr/>
        </p:nvPicPr>
        <p:blipFill>
          <a:blip r:embed="rId3"/>
          <a:srcRect t="39574" b="39574"/>
          <a:stretch>
            <a:fillRect/>
          </a:stretch>
        </p:blipFill>
        <p:spPr>
          <a:xfrm>
            <a:off x="5879835" y="12905259"/>
            <a:ext cx="3035916" cy="633015"/>
          </a:xfrm>
          <a:prstGeom prst="rect">
            <a:avLst/>
          </a:prstGeom>
          <a:ln w="12700">
            <a:miter lim="400000"/>
          </a:ln>
        </p:spPr>
      </p:pic>
      <p:pic>
        <p:nvPicPr>
          <p:cNvPr id="174" name="кружок.png" descr="кружок.png"/>
          <p:cNvPicPr>
            <a:picLocks noChangeAspect="1"/>
          </p:cNvPicPr>
          <p:nvPr/>
        </p:nvPicPr>
        <p:blipFill>
          <a:blip r:embed="rId3"/>
          <a:srcRect t="39574" b="39574"/>
          <a:stretch>
            <a:fillRect/>
          </a:stretch>
        </p:blipFill>
        <p:spPr>
          <a:xfrm>
            <a:off x="8884662" y="12905259"/>
            <a:ext cx="3035917" cy="633015"/>
          </a:xfrm>
          <a:prstGeom prst="rect">
            <a:avLst/>
          </a:prstGeom>
          <a:ln w="12700">
            <a:miter lim="400000"/>
          </a:ln>
        </p:spPr>
      </p:pic>
      <p:pic>
        <p:nvPicPr>
          <p:cNvPr id="175" name="кружок.png" descr="кружок.png"/>
          <p:cNvPicPr>
            <a:picLocks noChangeAspect="1"/>
          </p:cNvPicPr>
          <p:nvPr/>
        </p:nvPicPr>
        <p:blipFill>
          <a:blip r:embed="rId3"/>
          <a:srcRect t="39574" b="39574"/>
          <a:stretch>
            <a:fillRect/>
          </a:stretch>
        </p:blipFill>
        <p:spPr>
          <a:xfrm>
            <a:off x="11878336" y="12905259"/>
            <a:ext cx="3035916" cy="633015"/>
          </a:xfrm>
          <a:prstGeom prst="rect">
            <a:avLst/>
          </a:prstGeom>
          <a:ln w="12700">
            <a:miter lim="400000"/>
          </a:ln>
        </p:spPr>
      </p:pic>
      <p:pic>
        <p:nvPicPr>
          <p:cNvPr id="176" name="кружок.png" descr="кружок.png"/>
          <p:cNvPicPr>
            <a:picLocks noChangeAspect="1"/>
          </p:cNvPicPr>
          <p:nvPr/>
        </p:nvPicPr>
        <p:blipFill>
          <a:blip r:embed="rId3"/>
          <a:srcRect t="39574" b="39574"/>
          <a:stretch>
            <a:fillRect/>
          </a:stretch>
        </p:blipFill>
        <p:spPr>
          <a:xfrm>
            <a:off x="14894317" y="12905259"/>
            <a:ext cx="3035916" cy="633015"/>
          </a:xfrm>
          <a:prstGeom prst="rect">
            <a:avLst/>
          </a:prstGeom>
          <a:ln w="12700">
            <a:miter lim="400000"/>
          </a:ln>
        </p:spPr>
      </p:pic>
      <p:pic>
        <p:nvPicPr>
          <p:cNvPr id="177" name="кружок.png" descr="кружок.png"/>
          <p:cNvPicPr>
            <a:picLocks noChangeAspect="1"/>
          </p:cNvPicPr>
          <p:nvPr/>
        </p:nvPicPr>
        <p:blipFill>
          <a:blip r:embed="rId3"/>
          <a:srcRect t="39574" b="39574"/>
          <a:stretch>
            <a:fillRect/>
          </a:stretch>
        </p:blipFill>
        <p:spPr>
          <a:xfrm>
            <a:off x="17887990" y="12905259"/>
            <a:ext cx="3035916" cy="633015"/>
          </a:xfrm>
          <a:prstGeom prst="rect">
            <a:avLst/>
          </a:prstGeom>
          <a:ln w="12700">
            <a:miter lim="400000"/>
          </a:ln>
        </p:spPr>
      </p:pic>
      <p:pic>
        <p:nvPicPr>
          <p:cNvPr id="178" name="кружок.png" descr="кружок.png"/>
          <p:cNvPicPr>
            <a:picLocks noChangeAspect="1"/>
          </p:cNvPicPr>
          <p:nvPr/>
        </p:nvPicPr>
        <p:blipFill>
          <a:blip r:embed="rId3"/>
          <a:srcRect t="39574" b="39574"/>
          <a:stretch>
            <a:fillRect/>
          </a:stretch>
        </p:blipFill>
        <p:spPr>
          <a:xfrm>
            <a:off x="20903970" y="12905259"/>
            <a:ext cx="3035917" cy="633015"/>
          </a:xfrm>
          <a:prstGeom prst="rect">
            <a:avLst/>
          </a:prstGeom>
          <a:ln w="12700">
            <a:miter lim="400000"/>
          </a:ln>
        </p:spPr>
      </p:pic>
      <p:pic>
        <p:nvPicPr>
          <p:cNvPr id="179" name="кружок.png" descr="кружок.png"/>
          <p:cNvPicPr>
            <a:picLocks noChangeAspect="1"/>
          </p:cNvPicPr>
          <p:nvPr/>
        </p:nvPicPr>
        <p:blipFill>
          <a:blip r:embed="rId3"/>
          <a:srcRect t="39574" r="81691" b="39574"/>
          <a:stretch>
            <a:fillRect/>
          </a:stretch>
        </p:blipFill>
        <p:spPr>
          <a:xfrm>
            <a:off x="23908797" y="12905259"/>
            <a:ext cx="555839" cy="633015"/>
          </a:xfrm>
          <a:prstGeom prst="rect">
            <a:avLst/>
          </a:prstGeom>
          <a:ln w="12700">
            <a:miter lim="400000"/>
          </a:ln>
        </p:spPr>
      </p:pic>
      <p:pic>
        <p:nvPicPr>
          <p:cNvPr id="180" name="девочка пнг без фона.png" descr="девочка пнг без фона.png"/>
          <p:cNvPicPr>
            <a:picLocks noChangeAspect="1"/>
          </p:cNvPicPr>
          <p:nvPr/>
        </p:nvPicPr>
        <p:blipFill>
          <a:blip r:embed="rId4"/>
          <a:srcRect b="56282"/>
          <a:stretch>
            <a:fillRect/>
          </a:stretch>
        </p:blipFill>
        <p:spPr>
          <a:xfrm>
            <a:off x="14040496" y="4886245"/>
            <a:ext cx="8842003" cy="8937539"/>
          </a:xfrm>
          <a:prstGeom prst="rect">
            <a:avLst/>
          </a:prstGeom>
          <a:ln w="12700">
            <a:miter lim="400000"/>
          </a:ln>
        </p:spPr>
      </p:pic>
      <p:sp>
        <p:nvSpPr>
          <p:cNvPr id="181" name="TextBox 32"/>
          <p:cNvSpPr txBox="1"/>
          <p:nvPr/>
        </p:nvSpPr>
        <p:spPr>
          <a:xfrm>
            <a:off x="1352152" y="4886245"/>
            <a:ext cx="14730032" cy="1708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300">
                <a:solidFill>
                  <a:srgbClr val="000000"/>
                </a:solidFill>
                <a:latin typeface="Montserrat Bold"/>
                <a:ea typeface="Montserrat Bold"/>
                <a:cs typeface="Montserrat Bold"/>
                <a:sym typeface="Montserrat Bold"/>
              </a:defRPr>
            </a:pPr>
            <a:r>
              <a:rPr lang="ru-RU" dirty="0" smtClean="0"/>
              <a:t>ИНФОРМАЦИОННО-ПРОСВЕТИТЕЛЬСКОЕ ЗАНЯТИЕ</a:t>
            </a:r>
            <a:endParaRPr dirty="0"/>
          </a:p>
          <a:p>
            <a:pPr algn="l" defTabSz="914400">
              <a:defRPr sz="10100">
                <a:solidFill>
                  <a:srgbClr val="000000"/>
                </a:solidFill>
                <a:latin typeface="Montserrat Bold"/>
                <a:ea typeface="Montserrat Bold"/>
                <a:cs typeface="Montserrat Bold"/>
                <a:sym typeface="Montserrat Bold"/>
              </a:defRPr>
            </a:pPr>
            <a:r>
              <a:rPr lang="ru-RU" sz="7200" dirty="0" smtClean="0"/>
              <a:t>МИФЫ И ФАКТЫ О НАРКОТИКАХ</a:t>
            </a:r>
            <a:endParaRPr sz="7200" dirty="0"/>
          </a:p>
        </p:txBody>
      </p:sp>
      <p:pic>
        <p:nvPicPr>
          <p:cNvPr id="182" name="тег блокнот крафт А6.png" descr="тег блокнот крафт А6.png"/>
          <p:cNvPicPr>
            <a:picLocks noChangeAspect="1"/>
          </p:cNvPicPr>
          <p:nvPr/>
        </p:nvPicPr>
        <p:blipFill>
          <a:blip r:embed="rId5"/>
          <a:stretch>
            <a:fillRect/>
          </a:stretch>
        </p:blipFill>
        <p:spPr>
          <a:xfrm>
            <a:off x="22569659" y="677910"/>
            <a:ext cx="940704" cy="1447801"/>
          </a:xfrm>
          <a:prstGeom prst="rect">
            <a:avLst/>
          </a:prstGeom>
          <a:ln w="12700">
            <a:miter lim="400000"/>
          </a:ln>
        </p:spPr>
      </p:pic>
      <p:sp>
        <p:nvSpPr>
          <p:cNvPr id="183" name="TextBox 32"/>
          <p:cNvSpPr txBox="1"/>
          <p:nvPr/>
        </p:nvSpPr>
        <p:spPr>
          <a:xfrm>
            <a:off x="1453750" y="7009708"/>
            <a:ext cx="11942543" cy="6001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defTabSz="914400">
              <a:defRPr sz="3300">
                <a:solidFill>
                  <a:srgbClr val="000000"/>
                </a:solidFill>
                <a:latin typeface="Montserrat Bold"/>
                <a:ea typeface="Montserrat Bold"/>
                <a:cs typeface="Montserrat Bold"/>
                <a:sym typeface="Montserrat Bold"/>
              </a:defRPr>
            </a:lvl1pPr>
          </a:lstStyle>
          <a:p>
            <a:r>
              <a:rPr lang="ru-RU" dirty="0" smtClean="0"/>
              <a:t>В РАМКАХ АКЦИИ «СООБЩИ, ГДЕ ТОРГУЮТ СМЕРТЬЮ»</a:t>
            </a:r>
            <a:endParaRPr dirty="0"/>
          </a:p>
        </p:txBody>
      </p:sp>
      <p:pic>
        <p:nvPicPr>
          <p:cNvPr id="184" name="Picture Placeholder 2" descr="Picture Placeholder 2"/>
          <p:cNvPicPr>
            <a:picLocks noChangeAspect="1"/>
          </p:cNvPicPr>
          <p:nvPr/>
        </p:nvPicPr>
        <p:blipFill>
          <a:blip r:embed="rId5"/>
          <a:srcRect l="72460" t="4094" b="1"/>
          <a:stretch>
            <a:fillRect/>
          </a:stretch>
        </p:blipFill>
        <p:spPr>
          <a:xfrm rot="21060000">
            <a:off x="-1113816" y="254965"/>
            <a:ext cx="2453083" cy="13148090"/>
          </a:xfrm>
          <a:custGeom>
            <a:avLst/>
            <a:gdLst/>
            <a:ahLst/>
            <a:cxnLst>
              <a:cxn ang="0">
                <a:pos x="wd2" y="hd2"/>
              </a:cxn>
              <a:cxn ang="5400000">
                <a:pos x="wd2" y="hd2"/>
              </a:cxn>
              <a:cxn ang="10800000">
                <a:pos x="wd2" y="hd2"/>
              </a:cxn>
              <a:cxn ang="16200000">
                <a:pos x="wd2" y="hd2"/>
              </a:cxn>
            </a:cxnLst>
            <a:rect l="0" t="0" r="r" b="b"/>
            <a:pathLst>
              <a:path w="21600" h="21600" extrusionOk="0">
                <a:moveTo>
                  <a:pt x="18337" y="0"/>
                </a:moveTo>
                <a:lnTo>
                  <a:pt x="0" y="21600"/>
                </a:lnTo>
                <a:lnTo>
                  <a:pt x="16371" y="21600"/>
                </a:lnTo>
                <a:lnTo>
                  <a:pt x="21600" y="15440"/>
                </a:lnTo>
                <a:lnTo>
                  <a:pt x="21598" y="96"/>
                </a:lnTo>
                <a:lnTo>
                  <a:pt x="18337" y="0"/>
                </a:lnTo>
                <a:close/>
              </a:path>
            </a:pathLst>
          </a:cu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81"/>
                                        </p:tgtEl>
                                        <p:attrNameLst>
                                          <p:attrName>style.visibility</p:attrName>
                                        </p:attrNameLst>
                                      </p:cBhvr>
                                      <p:to>
                                        <p:strVal val="visible"/>
                                      </p:to>
                                    </p:set>
                                    <p:anim calcmode="lin" valueType="num">
                                      <p:cBhvr>
                                        <p:cTn id="7" dur="1000" fill="hold"/>
                                        <p:tgtEl>
                                          <p:spTgt spid="181"/>
                                        </p:tgtEl>
                                        <p:attrNameLst>
                                          <p:attrName>ppt_x</p:attrName>
                                        </p:attrNameLst>
                                      </p:cBhvr>
                                      <p:tavLst>
                                        <p:tav tm="0">
                                          <p:val>
                                            <p:strVal val="0-#ppt_w/2"/>
                                          </p:val>
                                        </p:tav>
                                        <p:tav tm="100000">
                                          <p:val>
                                            <p:strVal val="#ppt_x"/>
                                          </p:val>
                                        </p:tav>
                                      </p:tavLst>
                                    </p:anim>
                                    <p:anim calcmode="lin" valueType="num">
                                      <p:cBhvr>
                                        <p:cTn id="8" dur="1000" fill="hold"/>
                                        <p:tgtEl>
                                          <p:spTgt spid="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83"/>
                                        </p:tgtEl>
                                        <p:attrNameLst>
                                          <p:attrName>style.visibility</p:attrName>
                                        </p:attrNameLst>
                                      </p:cBhvr>
                                      <p:to>
                                        <p:strVal val="visible"/>
                                      </p:to>
                                    </p:set>
                                    <p:anim calcmode="lin" valueType="num">
                                      <p:cBhvr>
                                        <p:cTn id="13" dur="1000" fill="hold"/>
                                        <p:tgtEl>
                                          <p:spTgt spid="183"/>
                                        </p:tgtEl>
                                        <p:attrNameLst>
                                          <p:attrName>ppt_x</p:attrName>
                                        </p:attrNameLst>
                                      </p:cBhvr>
                                      <p:tavLst>
                                        <p:tav tm="0">
                                          <p:val>
                                            <p:strVal val="0-#ppt_w/2"/>
                                          </p:val>
                                        </p:tav>
                                        <p:tav tm="100000">
                                          <p:val>
                                            <p:strVal val="#ppt_x"/>
                                          </p:val>
                                        </p:tav>
                                      </p:tavLst>
                                    </p:anim>
                                    <p:anim calcmode="lin" valueType="num">
                                      <p:cBhvr>
                                        <p:cTn id="14" dur="1000" fill="hold"/>
                                        <p:tgtEl>
                                          <p:spTgt spid="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animBg="1" advAuto="0"/>
      <p:bldP spid="183"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3</a:t>
            </a:r>
            <a:endParaRPr sz="9600" dirty="0"/>
          </a:p>
        </p:txBody>
      </p:sp>
      <p:sp>
        <p:nvSpPr>
          <p:cNvPr id="323" name="Rectangle 55"/>
          <p:cNvSpPr txBox="1"/>
          <p:nvPr/>
        </p:nvSpPr>
        <p:spPr>
          <a:xfrm>
            <a:off x="4392965" y="7234672"/>
            <a:ext cx="13566718" cy="3416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a:t>«Можно принимать наркотики периодически и не быть зависимым от них. Прекратить употреблять наркотики можно в любой </a:t>
            </a:r>
            <a:r>
              <a:rPr lang="ru-RU" sz="5400" dirty="0" smtClean="0"/>
              <a:t>момент»</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9608940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МИФ</a:t>
            </a:r>
            <a:endParaRPr sz="16600" b="1" dirty="0"/>
          </a:p>
        </p:txBody>
      </p:sp>
    </p:spTree>
    <p:extLst>
      <p:ext uri="{BB962C8B-B14F-4D97-AF65-F5344CB8AC3E}">
        <p14:creationId xmlns:p14="http://schemas.microsoft.com/office/powerpoint/2010/main" val="30562094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6" name="Кружок"/>
          <p:cNvSpPr/>
          <p:nvPr/>
        </p:nvSpPr>
        <p:spPr>
          <a:xfrm>
            <a:off x="16347713" y="9922242"/>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8" name="Кружок"/>
          <p:cNvSpPr/>
          <p:nvPr/>
        </p:nvSpPr>
        <p:spPr>
          <a:xfrm>
            <a:off x="2073775" y="2224568"/>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9" name="Rectangle 56"/>
          <p:cNvSpPr txBox="1"/>
          <p:nvPr/>
        </p:nvSpPr>
        <p:spPr>
          <a:xfrm>
            <a:off x="7485666" y="8768080"/>
            <a:ext cx="12380372"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defTabSz="914400">
              <a:defRPr sz="3000">
                <a:solidFill>
                  <a:srgbClr val="000000"/>
                </a:solidFill>
                <a:latin typeface="Montserrat-Regular"/>
                <a:ea typeface="Montserrat-Regular"/>
                <a:cs typeface="Montserrat-Regular"/>
                <a:sym typeface="Montserrat-Regular"/>
              </a:defRPr>
            </a:pPr>
            <a:r>
              <a:rPr lang="ru-RU" sz="4800" dirty="0"/>
              <a:t>Однако, в некоторых случаях психическая зависимость формируется уже после первой пробы</a:t>
            </a:r>
          </a:p>
        </p:txBody>
      </p:sp>
      <p:sp>
        <p:nvSpPr>
          <p:cNvPr id="12" name="Индивидуальные консультации и тестирование…"/>
          <p:cNvSpPr txBox="1"/>
          <p:nvPr/>
        </p:nvSpPr>
        <p:spPr>
          <a:xfrm>
            <a:off x="1231740" y="2840850"/>
            <a:ext cx="12444112"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2600">
                <a:solidFill>
                  <a:srgbClr val="000000"/>
                </a:solidFill>
                <a:latin typeface="Montserrat Bold"/>
                <a:ea typeface="Montserrat Bold"/>
                <a:cs typeface="Montserrat Bold"/>
                <a:sym typeface="Montserrat Bold"/>
              </a:defRPr>
            </a:pPr>
            <a:r>
              <a:rPr lang="ru-RU" sz="4800" dirty="0"/>
              <a:t>Никто не собирается быть наркоманом, </a:t>
            </a:r>
            <a:endParaRPr lang="ru-RU" sz="4800" dirty="0" smtClean="0"/>
          </a:p>
          <a:p>
            <a:pPr algn="l" defTabSz="914400">
              <a:defRPr sz="2600">
                <a:solidFill>
                  <a:srgbClr val="000000"/>
                </a:solidFill>
                <a:latin typeface="Montserrat Bold"/>
                <a:ea typeface="Montserrat Bold"/>
                <a:cs typeface="Montserrat Bold"/>
                <a:sym typeface="Montserrat Bold"/>
              </a:defRPr>
            </a:pPr>
            <a:r>
              <a:rPr lang="ru-RU" sz="4800" dirty="0" smtClean="0"/>
              <a:t>решая </a:t>
            </a:r>
            <a:r>
              <a:rPr lang="ru-RU" sz="4800" dirty="0"/>
              <a:t>попробовать наркотик в первый раз</a:t>
            </a:r>
          </a:p>
        </p:txBody>
      </p:sp>
      <p:sp>
        <p:nvSpPr>
          <p:cNvPr id="13" name="Линия"/>
          <p:cNvSpPr/>
          <p:nvPr/>
        </p:nvSpPr>
        <p:spPr>
          <a:xfrm>
            <a:off x="6514936" y="7045487"/>
            <a:ext cx="7354735" cy="1"/>
          </a:xfrm>
          <a:prstGeom prst="line">
            <a:avLst/>
          </a:prstGeom>
          <a:ln w="38100">
            <a:solidFill>
              <a:srgbClr val="000000"/>
            </a:solidFill>
            <a:miter lim="400000"/>
          </a:ln>
        </p:spPr>
        <p:txBody>
          <a:bodyPr lIns="50800" tIns="50800" rIns="50800" bIns="50800" anchor="ctr"/>
          <a:lstStyle/>
          <a:p>
            <a:endParaRPr/>
          </a:p>
        </p:txBody>
      </p:sp>
    </p:spTree>
    <p:extLst>
      <p:ext uri="{BB962C8B-B14F-4D97-AF65-F5344CB8AC3E}">
        <p14:creationId xmlns:p14="http://schemas.microsoft.com/office/powerpoint/2010/main" val="25980768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4</a:t>
            </a:r>
            <a:endParaRPr sz="9600" dirty="0"/>
          </a:p>
        </p:txBody>
      </p:sp>
      <p:sp>
        <p:nvSpPr>
          <p:cNvPr id="323" name="Rectangle 55"/>
          <p:cNvSpPr txBox="1"/>
          <p:nvPr/>
        </p:nvSpPr>
        <p:spPr>
          <a:xfrm>
            <a:off x="4392965" y="7234672"/>
            <a:ext cx="13566718"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smtClean="0"/>
              <a:t>«Легкие </a:t>
            </a:r>
            <a:r>
              <a:rPr lang="ru-RU" sz="5400" dirty="0"/>
              <a:t>наркотики безвредны»</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40285734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МИФ</a:t>
            </a:r>
            <a:endParaRPr sz="16600" b="1" dirty="0"/>
          </a:p>
        </p:txBody>
      </p:sp>
    </p:spTree>
    <p:extLst>
      <p:ext uri="{BB962C8B-B14F-4D97-AF65-F5344CB8AC3E}">
        <p14:creationId xmlns:p14="http://schemas.microsoft.com/office/powerpoint/2010/main" val="87515208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Кружок"/>
          <p:cNvSpPr/>
          <p:nvPr/>
        </p:nvSpPr>
        <p:spPr>
          <a:xfrm>
            <a:off x="13309231" y="10702914"/>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pic>
        <p:nvPicPr>
          <p:cNvPr id="392"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6" name="Кружок"/>
          <p:cNvSpPr/>
          <p:nvPr/>
        </p:nvSpPr>
        <p:spPr>
          <a:xfrm>
            <a:off x="5934833" y="6358212"/>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8" name="Кружок"/>
          <p:cNvSpPr/>
          <p:nvPr/>
        </p:nvSpPr>
        <p:spPr>
          <a:xfrm>
            <a:off x="11300903" y="2224567"/>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9" name="Rectangle 56"/>
          <p:cNvSpPr txBox="1"/>
          <p:nvPr/>
        </p:nvSpPr>
        <p:spPr>
          <a:xfrm>
            <a:off x="928859" y="6769629"/>
            <a:ext cx="12380372" cy="2554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3200" dirty="0"/>
              <a:t>«Легкие» </a:t>
            </a:r>
            <a:r>
              <a:rPr lang="ru-RU" sz="3200" dirty="0" err="1"/>
              <a:t>психоактивные</a:t>
            </a:r>
            <a:r>
              <a:rPr lang="ru-RU" sz="3200" dirty="0"/>
              <a:t> вещества не считают опасными из-за менее выраженного эффекта, НО:</a:t>
            </a:r>
          </a:p>
          <a:p>
            <a:pPr algn="l" defTabSz="914400">
              <a:defRPr sz="3000">
                <a:solidFill>
                  <a:srgbClr val="000000"/>
                </a:solidFill>
                <a:latin typeface="Montserrat-Regular"/>
                <a:ea typeface="Montserrat-Regular"/>
                <a:cs typeface="Montserrat-Regular"/>
                <a:sym typeface="Montserrat-Regular"/>
              </a:defRPr>
            </a:pPr>
            <a:r>
              <a:rPr lang="ru-RU" sz="3200" dirty="0" smtClean="0"/>
              <a:t>1) они </a:t>
            </a:r>
            <a:r>
              <a:rPr lang="ru-RU" sz="3200" dirty="0"/>
              <a:t>поражают интеллект и память</a:t>
            </a:r>
          </a:p>
          <a:p>
            <a:pPr algn="l" defTabSz="914400">
              <a:defRPr sz="3000">
                <a:solidFill>
                  <a:srgbClr val="000000"/>
                </a:solidFill>
                <a:latin typeface="Montserrat-Regular"/>
                <a:ea typeface="Montserrat-Regular"/>
                <a:cs typeface="Montserrat-Regular"/>
                <a:sym typeface="Montserrat-Regular"/>
              </a:defRPr>
            </a:pPr>
            <a:r>
              <a:rPr lang="ru-RU" sz="3200" dirty="0" smtClean="0"/>
              <a:t>2) происходит </a:t>
            </a:r>
            <a:r>
              <a:rPr lang="ru-RU" sz="3200" dirty="0"/>
              <a:t>разрушение органов</a:t>
            </a:r>
          </a:p>
          <a:p>
            <a:pPr algn="l" defTabSz="914400">
              <a:defRPr sz="3000">
                <a:solidFill>
                  <a:srgbClr val="000000"/>
                </a:solidFill>
                <a:latin typeface="Montserrat-Regular"/>
                <a:ea typeface="Montserrat-Regular"/>
                <a:cs typeface="Montserrat-Regular"/>
                <a:sym typeface="Montserrat-Regular"/>
              </a:defRPr>
            </a:pPr>
            <a:r>
              <a:rPr lang="ru-RU" sz="3200" dirty="0" smtClean="0"/>
              <a:t>3) появляются </a:t>
            </a:r>
            <a:r>
              <a:rPr lang="ru-RU" sz="3200" dirty="0"/>
              <a:t>психические расстройства</a:t>
            </a:r>
          </a:p>
        </p:txBody>
      </p:sp>
      <p:sp>
        <p:nvSpPr>
          <p:cNvPr id="12" name="Индивидуальные консультации и тестирование…"/>
          <p:cNvSpPr txBox="1"/>
          <p:nvPr/>
        </p:nvSpPr>
        <p:spPr>
          <a:xfrm>
            <a:off x="3519947" y="2840850"/>
            <a:ext cx="12957073"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r" defTabSz="914400">
              <a:defRPr sz="2600">
                <a:solidFill>
                  <a:srgbClr val="000000"/>
                </a:solidFill>
                <a:latin typeface="Montserrat Bold"/>
                <a:ea typeface="Montserrat Bold"/>
                <a:cs typeface="Montserrat Bold"/>
                <a:sym typeface="Montserrat Bold"/>
              </a:defRPr>
            </a:pPr>
            <a:r>
              <a:rPr lang="ru-RU" sz="4800" dirty="0"/>
              <a:t>Официального термина «легкие наркотики» </a:t>
            </a:r>
          </a:p>
          <a:p>
            <a:pPr defTabSz="914400">
              <a:defRPr sz="2600">
                <a:solidFill>
                  <a:srgbClr val="000000"/>
                </a:solidFill>
                <a:latin typeface="Montserrat Bold"/>
                <a:ea typeface="Montserrat Bold"/>
                <a:cs typeface="Montserrat Bold"/>
                <a:sym typeface="Montserrat Bold"/>
              </a:defRPr>
            </a:pPr>
            <a:r>
              <a:rPr lang="ru-RU" sz="4800" dirty="0"/>
              <a:t>не существует!</a:t>
            </a:r>
          </a:p>
        </p:txBody>
      </p:sp>
      <p:sp>
        <p:nvSpPr>
          <p:cNvPr id="13" name="Линия"/>
          <p:cNvSpPr/>
          <p:nvPr/>
        </p:nvSpPr>
        <p:spPr>
          <a:xfrm>
            <a:off x="6321115" y="5200060"/>
            <a:ext cx="7354735" cy="1"/>
          </a:xfrm>
          <a:prstGeom prst="line">
            <a:avLst/>
          </a:prstGeom>
          <a:ln w="38100">
            <a:solidFill>
              <a:srgbClr val="000000"/>
            </a:solidFill>
            <a:miter lim="400000"/>
          </a:ln>
        </p:spPr>
        <p:txBody>
          <a:bodyPr lIns="50800" tIns="50800" rIns="50800" bIns="50800" anchor="ctr"/>
          <a:lstStyle/>
          <a:p>
            <a:endParaRPr/>
          </a:p>
        </p:txBody>
      </p:sp>
      <p:sp>
        <p:nvSpPr>
          <p:cNvPr id="10" name="Rectangle 56"/>
          <p:cNvSpPr txBox="1"/>
          <p:nvPr/>
        </p:nvSpPr>
        <p:spPr>
          <a:xfrm>
            <a:off x="7485664" y="10995093"/>
            <a:ext cx="12380372"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defTabSz="914400">
              <a:defRPr sz="3000">
                <a:solidFill>
                  <a:srgbClr val="000000"/>
                </a:solidFill>
                <a:latin typeface="Montserrat-Regular"/>
                <a:ea typeface="Montserrat-Regular"/>
                <a:cs typeface="Montserrat-Regular"/>
                <a:sym typeface="Montserrat-Regular"/>
              </a:defRPr>
            </a:pPr>
            <a:r>
              <a:rPr lang="ru-RU" sz="3200" dirty="0"/>
              <a:t>«Легкие» наркотики часто толкают человека на пробу более сильных наркотических веществ</a:t>
            </a:r>
          </a:p>
        </p:txBody>
      </p:sp>
      <p:sp>
        <p:nvSpPr>
          <p:cNvPr id="14" name="Линия"/>
          <p:cNvSpPr/>
          <p:nvPr/>
        </p:nvSpPr>
        <p:spPr>
          <a:xfrm>
            <a:off x="6321115" y="9990963"/>
            <a:ext cx="7354735" cy="1"/>
          </a:xfrm>
          <a:prstGeom prst="line">
            <a:avLst/>
          </a:prstGeom>
          <a:ln w="38100">
            <a:solidFill>
              <a:srgbClr val="000000"/>
            </a:solidFill>
            <a:miter lim="400000"/>
          </a:ln>
        </p:spPr>
        <p:txBody>
          <a:bodyPr lIns="50800" tIns="50800" rIns="50800" bIns="50800" anchor="ctr"/>
          <a:lstStyle/>
          <a:p>
            <a:endParaRPr/>
          </a:p>
        </p:txBody>
      </p:sp>
    </p:spTree>
    <p:extLst>
      <p:ext uri="{BB962C8B-B14F-4D97-AF65-F5344CB8AC3E}">
        <p14:creationId xmlns:p14="http://schemas.microsoft.com/office/powerpoint/2010/main" val="27462991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5</a:t>
            </a:r>
            <a:endParaRPr sz="9600" dirty="0"/>
          </a:p>
        </p:txBody>
      </p:sp>
      <p:sp>
        <p:nvSpPr>
          <p:cNvPr id="323" name="Rectangle 55"/>
          <p:cNvSpPr txBox="1"/>
          <p:nvPr/>
        </p:nvSpPr>
        <p:spPr>
          <a:xfrm>
            <a:off x="4392965" y="7234672"/>
            <a:ext cx="13566718"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a:t>«Наркотики повышают творческий потенциал»</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86954891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МИФ</a:t>
            </a:r>
            <a:endParaRPr sz="16600" b="1" dirty="0"/>
          </a:p>
        </p:txBody>
      </p:sp>
    </p:spTree>
    <p:extLst>
      <p:ext uri="{BB962C8B-B14F-4D97-AF65-F5344CB8AC3E}">
        <p14:creationId xmlns:p14="http://schemas.microsoft.com/office/powerpoint/2010/main" val="393256571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8" name="Кружок"/>
          <p:cNvSpPr/>
          <p:nvPr/>
        </p:nvSpPr>
        <p:spPr>
          <a:xfrm>
            <a:off x="4185208" y="6514419"/>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12" name="Индивидуальные консультации и тестирование…"/>
          <p:cNvSpPr txBox="1"/>
          <p:nvPr/>
        </p:nvSpPr>
        <p:spPr>
          <a:xfrm>
            <a:off x="663839" y="5329377"/>
            <a:ext cx="8513411" cy="3057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914400">
              <a:defRPr sz="2600">
                <a:solidFill>
                  <a:srgbClr val="000000"/>
                </a:solidFill>
                <a:latin typeface="Montserrat Bold"/>
                <a:ea typeface="Montserrat Bold"/>
                <a:cs typeface="Montserrat Bold"/>
                <a:sym typeface="Montserrat Bold"/>
              </a:defRPr>
            </a:pPr>
            <a:r>
              <a:rPr lang="ru-RU" sz="4800" dirty="0"/>
              <a:t>Талантливые люди стали известными благодаря своим способностям, а не наркотикам</a:t>
            </a: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0784" y="1148558"/>
            <a:ext cx="12701847" cy="114188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83928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6</a:t>
            </a:r>
            <a:endParaRPr sz="9600" dirty="0"/>
          </a:p>
        </p:txBody>
      </p:sp>
      <p:sp>
        <p:nvSpPr>
          <p:cNvPr id="323" name="Rectangle 55"/>
          <p:cNvSpPr txBox="1"/>
          <p:nvPr/>
        </p:nvSpPr>
        <p:spPr>
          <a:xfrm>
            <a:off x="4392965" y="7234672"/>
            <a:ext cx="13566718"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a:t>«Наркомания неизлечима»</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34717833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мальчик пнг без фона.png" descr="мальчик пнг без фона.png"/>
          <p:cNvPicPr>
            <a:picLocks noChangeAspect="1"/>
          </p:cNvPicPr>
          <p:nvPr/>
        </p:nvPicPr>
        <p:blipFill>
          <a:blip r:embed="rId3"/>
          <a:srcRect l="36461" b="11231"/>
          <a:stretch>
            <a:fillRect/>
          </a:stretch>
        </p:blipFill>
        <p:spPr>
          <a:xfrm flipH="1">
            <a:off x="20617189" y="1617416"/>
            <a:ext cx="3776643" cy="12175545"/>
          </a:xfrm>
          <a:prstGeom prst="rect">
            <a:avLst/>
          </a:prstGeom>
          <a:ln w="12700">
            <a:miter lim="400000"/>
          </a:ln>
        </p:spPr>
      </p:pic>
      <p:sp>
        <p:nvSpPr>
          <p:cNvPr id="206" name="Rectangle 54"/>
          <p:cNvSpPr/>
          <p:nvPr/>
        </p:nvSpPr>
        <p:spPr>
          <a:xfrm>
            <a:off x="-17345" y="-6768"/>
            <a:ext cx="20998471"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sp>
        <p:nvSpPr>
          <p:cNvPr id="208" name="TextBox 32"/>
          <p:cNvSpPr txBox="1"/>
          <p:nvPr/>
        </p:nvSpPr>
        <p:spPr>
          <a:xfrm>
            <a:off x="6081165" y="4937759"/>
            <a:ext cx="8801449" cy="3877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1828800">
              <a:defRPr sz="8000">
                <a:solidFill>
                  <a:srgbClr val="000000"/>
                </a:solidFill>
                <a:latin typeface="Montserrat Bold"/>
                <a:ea typeface="Montserrat Bold"/>
                <a:cs typeface="Montserrat Bold"/>
                <a:sym typeface="Montserrat Bold"/>
              </a:defRPr>
            </a:pPr>
            <a:r>
              <a:rPr lang="ru-RU" b="1" dirty="0" smtClean="0"/>
              <a:t>Какие виды зависимостей вы знаете?</a:t>
            </a:r>
            <a:endParaRPr b="1" dirty="0"/>
          </a:p>
        </p:txBody>
      </p:sp>
      <p:pic>
        <p:nvPicPr>
          <p:cNvPr id="210"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ПРАВДА</a:t>
            </a:r>
            <a:endParaRPr sz="16600" b="1" dirty="0"/>
          </a:p>
        </p:txBody>
      </p:sp>
    </p:spTree>
    <p:extLst>
      <p:ext uri="{BB962C8B-B14F-4D97-AF65-F5344CB8AC3E}">
        <p14:creationId xmlns:p14="http://schemas.microsoft.com/office/powerpoint/2010/main" val="33211814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1556" y="1952080"/>
            <a:ext cx="20432684" cy="9811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527883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7</a:t>
            </a:r>
            <a:endParaRPr sz="9600" dirty="0"/>
          </a:p>
        </p:txBody>
      </p:sp>
      <p:sp>
        <p:nvSpPr>
          <p:cNvPr id="323" name="Rectangle 55"/>
          <p:cNvSpPr txBox="1"/>
          <p:nvPr/>
        </p:nvSpPr>
        <p:spPr>
          <a:xfrm>
            <a:off x="4392965" y="7234672"/>
            <a:ext cx="13566718"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a:t>«Наркомания и токсикомания – </a:t>
            </a:r>
          </a:p>
          <a:p>
            <a:pPr algn="l" defTabSz="914400">
              <a:defRPr sz="3000">
                <a:solidFill>
                  <a:srgbClr val="000000"/>
                </a:solidFill>
                <a:latin typeface="Montserrat-Regular"/>
                <a:ea typeface="Montserrat-Regular"/>
                <a:cs typeface="Montserrat-Regular"/>
                <a:sym typeface="Montserrat-Regular"/>
              </a:defRPr>
            </a:pPr>
            <a:r>
              <a:rPr lang="ru-RU" sz="5400" dirty="0"/>
              <a:t>это не преступление»</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175855401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МИФ</a:t>
            </a:r>
            <a:endParaRPr sz="16600" b="1" dirty="0"/>
          </a:p>
        </p:txBody>
      </p:sp>
    </p:spTree>
    <p:extLst>
      <p:ext uri="{BB962C8B-B14F-4D97-AF65-F5344CB8AC3E}">
        <p14:creationId xmlns:p14="http://schemas.microsoft.com/office/powerpoint/2010/main" val="260029190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Кружок"/>
          <p:cNvSpPr/>
          <p:nvPr/>
        </p:nvSpPr>
        <p:spPr>
          <a:xfrm>
            <a:off x="4138869" y="5634350"/>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86" name="TextBox 10"/>
          <p:cNvSpPr txBox="1"/>
          <p:nvPr/>
        </p:nvSpPr>
        <p:spPr>
          <a:xfrm>
            <a:off x="2731830" y="3772540"/>
            <a:ext cx="7908462" cy="5632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defRPr sz="7900">
                <a:solidFill>
                  <a:srgbClr val="000000"/>
                </a:solidFill>
                <a:latin typeface="Montserrat Bold"/>
                <a:ea typeface="Montserrat Bold"/>
                <a:cs typeface="Montserrat Bold"/>
                <a:sym typeface="Montserrat Bold"/>
              </a:defRPr>
            </a:pPr>
            <a:r>
              <a:rPr lang="ru-RU" sz="7200" b="1" dirty="0"/>
              <a:t>В Российской Федерации любое действие с наркотиком запрещено! </a:t>
            </a:r>
          </a:p>
        </p:txBody>
      </p:sp>
      <p:pic>
        <p:nvPicPr>
          <p:cNvPr id="377"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78"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pic>
        <p:nvPicPr>
          <p:cNvPr id="379" name="кружок.png" descr="кружок.png"/>
          <p:cNvPicPr>
            <a:picLocks noChangeAspect="1"/>
          </p:cNvPicPr>
          <p:nvPr/>
        </p:nvPicPr>
        <p:blipFill>
          <a:blip r:embed="rId3"/>
          <a:srcRect t="39574" b="39574"/>
          <a:stretch>
            <a:fillRect/>
          </a:stretch>
        </p:blipFill>
        <p:spPr>
          <a:xfrm>
            <a:off x="5879835" y="12905259"/>
            <a:ext cx="3035916" cy="633015"/>
          </a:xfrm>
          <a:prstGeom prst="rect">
            <a:avLst/>
          </a:prstGeom>
          <a:ln w="12700">
            <a:miter lim="400000"/>
          </a:ln>
        </p:spPr>
      </p:pic>
      <p:pic>
        <p:nvPicPr>
          <p:cNvPr id="380" name="кружок.png" descr="кружок.png"/>
          <p:cNvPicPr>
            <a:picLocks noChangeAspect="1"/>
          </p:cNvPicPr>
          <p:nvPr/>
        </p:nvPicPr>
        <p:blipFill>
          <a:blip r:embed="rId3"/>
          <a:srcRect t="39574" b="39574"/>
          <a:stretch>
            <a:fillRect/>
          </a:stretch>
        </p:blipFill>
        <p:spPr>
          <a:xfrm>
            <a:off x="8884662" y="12905259"/>
            <a:ext cx="3035917" cy="633015"/>
          </a:xfrm>
          <a:prstGeom prst="rect">
            <a:avLst/>
          </a:prstGeom>
          <a:ln w="12700">
            <a:miter lim="400000"/>
          </a:ln>
        </p:spPr>
      </p:pic>
      <p:pic>
        <p:nvPicPr>
          <p:cNvPr id="381" name="кружок.png" descr="кружок.png"/>
          <p:cNvPicPr>
            <a:picLocks noChangeAspect="1"/>
          </p:cNvPicPr>
          <p:nvPr/>
        </p:nvPicPr>
        <p:blipFill>
          <a:blip r:embed="rId3"/>
          <a:srcRect t="39574" b="39574"/>
          <a:stretch>
            <a:fillRect/>
          </a:stretch>
        </p:blipFill>
        <p:spPr>
          <a:xfrm>
            <a:off x="11878336" y="12905259"/>
            <a:ext cx="3035916" cy="633015"/>
          </a:xfrm>
          <a:prstGeom prst="rect">
            <a:avLst/>
          </a:prstGeom>
          <a:ln w="12700">
            <a:miter lim="400000"/>
          </a:ln>
        </p:spPr>
      </p:pic>
      <p:pic>
        <p:nvPicPr>
          <p:cNvPr id="382" name="кружок.png" descr="кружок.png"/>
          <p:cNvPicPr>
            <a:picLocks noChangeAspect="1"/>
          </p:cNvPicPr>
          <p:nvPr/>
        </p:nvPicPr>
        <p:blipFill>
          <a:blip r:embed="rId3"/>
          <a:srcRect t="39574" b="39574"/>
          <a:stretch>
            <a:fillRect/>
          </a:stretch>
        </p:blipFill>
        <p:spPr>
          <a:xfrm>
            <a:off x="14894317" y="12905259"/>
            <a:ext cx="3035916" cy="633015"/>
          </a:xfrm>
          <a:prstGeom prst="rect">
            <a:avLst/>
          </a:prstGeom>
          <a:ln w="12700">
            <a:miter lim="400000"/>
          </a:ln>
        </p:spPr>
      </p:pic>
      <p:pic>
        <p:nvPicPr>
          <p:cNvPr id="383" name="кружок.png" descr="кружок.png"/>
          <p:cNvPicPr>
            <a:picLocks noChangeAspect="1"/>
          </p:cNvPicPr>
          <p:nvPr/>
        </p:nvPicPr>
        <p:blipFill>
          <a:blip r:embed="rId3"/>
          <a:srcRect t="39574" b="39574"/>
          <a:stretch>
            <a:fillRect/>
          </a:stretch>
        </p:blipFill>
        <p:spPr>
          <a:xfrm>
            <a:off x="17887990" y="12905259"/>
            <a:ext cx="3035916" cy="633015"/>
          </a:xfrm>
          <a:prstGeom prst="rect">
            <a:avLst/>
          </a:prstGeom>
          <a:ln w="12700">
            <a:miter lim="400000"/>
          </a:ln>
        </p:spPr>
      </p:pic>
      <p:pic>
        <p:nvPicPr>
          <p:cNvPr id="384" name="кружок.png" descr="кружок.png"/>
          <p:cNvPicPr>
            <a:picLocks noChangeAspect="1"/>
          </p:cNvPicPr>
          <p:nvPr/>
        </p:nvPicPr>
        <p:blipFill>
          <a:blip r:embed="rId3"/>
          <a:srcRect t="39574" b="39574"/>
          <a:stretch>
            <a:fillRect/>
          </a:stretch>
        </p:blipFill>
        <p:spPr>
          <a:xfrm>
            <a:off x="20903970" y="12905259"/>
            <a:ext cx="3035917" cy="633015"/>
          </a:xfrm>
          <a:prstGeom prst="rect">
            <a:avLst/>
          </a:prstGeom>
          <a:ln w="12700">
            <a:miter lim="400000"/>
          </a:ln>
        </p:spPr>
      </p:pic>
      <p:pic>
        <p:nvPicPr>
          <p:cNvPr id="385" name="кружок.png" descr="кружок.png"/>
          <p:cNvPicPr>
            <a:picLocks noChangeAspect="1"/>
          </p:cNvPicPr>
          <p:nvPr/>
        </p:nvPicPr>
        <p:blipFill>
          <a:blip r:embed="rId3"/>
          <a:srcRect t="39574" r="81691" b="39574"/>
          <a:stretch>
            <a:fillRect/>
          </a:stretch>
        </p:blipFill>
        <p:spPr>
          <a:xfrm>
            <a:off x="23908797" y="12905259"/>
            <a:ext cx="555839" cy="633015"/>
          </a:xfrm>
          <a:prstGeom prst="rect">
            <a:avLst/>
          </a:prstGeom>
          <a:ln w="12700">
            <a:miter lim="400000"/>
          </a:ln>
        </p:spPr>
      </p:pic>
      <p:sp>
        <p:nvSpPr>
          <p:cNvPr id="387" name="– Индивидуальные консультации по построению карьерного плана и тестирование &quot;Профкарьера&quot;;…"/>
          <p:cNvSpPr txBox="1"/>
          <p:nvPr/>
        </p:nvSpPr>
        <p:spPr>
          <a:xfrm>
            <a:off x="10402620" y="3703290"/>
            <a:ext cx="9852096" cy="6309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457200">
              <a:spcBef>
                <a:spcPts val="1200"/>
              </a:spcBef>
              <a:defRPr sz="3200">
                <a:solidFill>
                  <a:srgbClr val="000000"/>
                </a:solidFill>
                <a:latin typeface="Montserrat-Regular"/>
                <a:ea typeface="Montserrat-Regular"/>
                <a:cs typeface="Montserrat-Regular"/>
                <a:sym typeface="Montserrat-Regular"/>
              </a:defRPr>
            </a:pPr>
            <a:r>
              <a:rPr lang="ru-RU" dirty="0"/>
              <a:t>Административное наказание за употребление наркотических препаратов, согласно ст. 6.9 КоАП РФ, проявляется в виде штрафных санкций и составляет 4-5 тыс. рублей. Альтернативным способом наказания может быть арест на 15 суток. </a:t>
            </a:r>
          </a:p>
          <a:p>
            <a:pPr algn="l" defTabSz="457200">
              <a:spcBef>
                <a:spcPts val="1200"/>
              </a:spcBef>
              <a:defRPr sz="3200">
                <a:solidFill>
                  <a:srgbClr val="000000"/>
                </a:solidFill>
                <a:latin typeface="Montserrat-Regular"/>
                <a:ea typeface="Montserrat-Regular"/>
                <a:cs typeface="Montserrat-Regular"/>
                <a:sym typeface="Montserrat-Regular"/>
              </a:defRPr>
            </a:pPr>
            <a:endParaRPr lang="ru-RU" dirty="0"/>
          </a:p>
          <a:p>
            <a:pPr algn="l" defTabSz="457200">
              <a:spcBef>
                <a:spcPts val="1200"/>
              </a:spcBef>
              <a:defRPr sz="3200">
                <a:solidFill>
                  <a:srgbClr val="000000"/>
                </a:solidFill>
                <a:latin typeface="Montserrat-Regular"/>
                <a:ea typeface="Montserrat-Regular"/>
                <a:cs typeface="Montserrat-Regular"/>
                <a:sym typeface="Montserrat-Regular"/>
              </a:defRPr>
            </a:pPr>
            <a:r>
              <a:rPr lang="ru-RU" dirty="0"/>
              <a:t>Однако законом предусмотрена возможность освобождения виновного лица от административной ответственности в случае, если оно добровольно обратится в медицинскую организацию для лечения в связи с потреблением наркотических или </a:t>
            </a:r>
            <a:r>
              <a:rPr lang="ru-RU" dirty="0" err="1"/>
              <a:t>психоактивных</a:t>
            </a:r>
            <a:r>
              <a:rPr lang="ru-RU" dirty="0"/>
              <a:t> веществ. </a:t>
            </a:r>
          </a:p>
        </p:txBody>
      </p:sp>
      <p:pic>
        <p:nvPicPr>
          <p:cNvPr id="388" name="Picture Placeholder 2" descr="Picture Placeholder 2"/>
          <p:cNvPicPr>
            <a:picLocks noChangeAspect="1"/>
          </p:cNvPicPr>
          <p:nvPr/>
        </p:nvPicPr>
        <p:blipFill>
          <a:blip r:embed="rId4"/>
          <a:srcRect l="68503" t="3696" r="1" b="1"/>
          <a:stretch>
            <a:fillRect/>
          </a:stretch>
        </p:blipFill>
        <p:spPr>
          <a:xfrm rot="21060000">
            <a:off x="-1100108" y="29582"/>
            <a:ext cx="2805488" cy="13202576"/>
          </a:xfrm>
          <a:custGeom>
            <a:avLst/>
            <a:gdLst/>
            <a:ahLst/>
            <a:cxnLst>
              <a:cxn ang="0">
                <a:pos x="wd2" y="hd2"/>
              </a:cxn>
              <a:cxn ang="5400000">
                <a:pos x="wd2" y="hd2"/>
              </a:cxn>
              <a:cxn ang="10800000">
                <a:pos x="wd2" y="hd2"/>
              </a:cxn>
              <a:cxn ang="16200000">
                <a:pos x="wd2" y="hd2"/>
              </a:cxn>
            </a:cxnLst>
            <a:rect l="0" t="0" r="r" b="b"/>
            <a:pathLst>
              <a:path w="21600" h="21600" extrusionOk="0">
                <a:moveTo>
                  <a:pt x="16100" y="0"/>
                </a:moveTo>
                <a:lnTo>
                  <a:pt x="0" y="21600"/>
                </a:lnTo>
                <a:lnTo>
                  <a:pt x="17028" y="21600"/>
                </a:lnTo>
                <a:lnTo>
                  <a:pt x="21600" y="15466"/>
                </a:lnTo>
                <a:lnTo>
                  <a:pt x="21598" y="185"/>
                </a:lnTo>
                <a:lnTo>
                  <a:pt x="16100" y="0"/>
                </a:lnTo>
                <a:close/>
              </a:path>
            </a:pathLst>
          </a:custGeom>
          <a:ln w="12700">
            <a:miter lim="400000"/>
          </a:ln>
        </p:spPr>
      </p:pic>
      <p:pic>
        <p:nvPicPr>
          <p:cNvPr id="389" name="мальчик пнг без фона.png" descr="мальчик пнг без фона.png"/>
          <p:cNvPicPr>
            <a:picLocks noChangeAspect="1"/>
          </p:cNvPicPr>
          <p:nvPr/>
        </p:nvPicPr>
        <p:blipFill>
          <a:blip r:embed="rId5"/>
          <a:srcRect l="36461" b="11231"/>
          <a:stretch>
            <a:fillRect/>
          </a:stretch>
        </p:blipFill>
        <p:spPr>
          <a:xfrm flipH="1">
            <a:off x="20617189" y="1617416"/>
            <a:ext cx="3776643" cy="12175545"/>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8</a:t>
            </a:r>
            <a:endParaRPr sz="9600" dirty="0"/>
          </a:p>
        </p:txBody>
      </p:sp>
      <p:sp>
        <p:nvSpPr>
          <p:cNvPr id="323" name="Rectangle 55"/>
          <p:cNvSpPr txBox="1"/>
          <p:nvPr/>
        </p:nvSpPr>
        <p:spPr>
          <a:xfrm>
            <a:off x="4392965" y="7234672"/>
            <a:ext cx="13566718"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a:t>«Продажа наркотиков преследуется законом»</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320486546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ПРАВДА</a:t>
            </a:r>
            <a:endParaRPr sz="16600" b="1" dirty="0"/>
          </a:p>
        </p:txBody>
      </p:sp>
    </p:spTree>
    <p:extLst>
      <p:ext uri="{BB962C8B-B14F-4D97-AF65-F5344CB8AC3E}">
        <p14:creationId xmlns:p14="http://schemas.microsoft.com/office/powerpoint/2010/main" val="89161573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Кружок"/>
          <p:cNvSpPr/>
          <p:nvPr/>
        </p:nvSpPr>
        <p:spPr>
          <a:xfrm>
            <a:off x="13300987" y="8256507"/>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pic>
        <p:nvPicPr>
          <p:cNvPr id="392"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6" name="Кружок"/>
          <p:cNvSpPr/>
          <p:nvPr/>
        </p:nvSpPr>
        <p:spPr>
          <a:xfrm>
            <a:off x="5934833" y="2776622"/>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9" name="Rectangle 56"/>
          <p:cNvSpPr txBox="1"/>
          <p:nvPr/>
        </p:nvSpPr>
        <p:spPr>
          <a:xfrm>
            <a:off x="928859" y="3188039"/>
            <a:ext cx="12380372" cy="2554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3200" dirty="0"/>
              <a:t>За незаконное </a:t>
            </a:r>
            <a:r>
              <a:rPr lang="ru-RU" sz="3200" b="1" dirty="0"/>
              <a:t>приобретение, хранение, перевозку, изготовление </a:t>
            </a:r>
            <a:r>
              <a:rPr lang="ru-RU" sz="3200" dirty="0"/>
              <a:t>наркотических средств виновные лица привлекаются к уголовной ответственности по статье 228 Уголовного кодекса Российской Федерации, предусматривающей наказание </a:t>
            </a:r>
            <a:r>
              <a:rPr lang="ru-RU" sz="3200" b="1" dirty="0"/>
              <a:t>до 15 лет лишения свободы.</a:t>
            </a:r>
          </a:p>
        </p:txBody>
      </p:sp>
      <p:sp>
        <p:nvSpPr>
          <p:cNvPr id="13" name="Линия"/>
          <p:cNvSpPr/>
          <p:nvPr/>
        </p:nvSpPr>
        <p:spPr>
          <a:xfrm>
            <a:off x="6321114" y="6862606"/>
            <a:ext cx="7354735" cy="1"/>
          </a:xfrm>
          <a:prstGeom prst="line">
            <a:avLst/>
          </a:prstGeom>
          <a:ln w="38100">
            <a:solidFill>
              <a:srgbClr val="000000"/>
            </a:solidFill>
            <a:miter lim="400000"/>
          </a:ln>
        </p:spPr>
        <p:txBody>
          <a:bodyPr lIns="50800" tIns="50800" rIns="50800" bIns="50800" anchor="ctr"/>
          <a:lstStyle/>
          <a:p>
            <a:endParaRPr/>
          </a:p>
        </p:txBody>
      </p:sp>
      <p:sp>
        <p:nvSpPr>
          <p:cNvPr id="10" name="Rectangle 56"/>
          <p:cNvSpPr txBox="1"/>
          <p:nvPr/>
        </p:nvSpPr>
        <p:spPr>
          <a:xfrm>
            <a:off x="5934833" y="8887031"/>
            <a:ext cx="13748324" cy="2062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defTabSz="914400">
              <a:defRPr sz="3000">
                <a:solidFill>
                  <a:srgbClr val="000000"/>
                </a:solidFill>
                <a:latin typeface="Montserrat-Regular"/>
                <a:ea typeface="Montserrat-Regular"/>
                <a:cs typeface="Montserrat-Regular"/>
                <a:sym typeface="Montserrat-Regular"/>
              </a:defRPr>
            </a:pPr>
            <a:r>
              <a:rPr lang="ru-RU" sz="3200" dirty="0"/>
              <a:t>За незаконное </a:t>
            </a:r>
            <a:r>
              <a:rPr lang="ru-RU" sz="3200" b="1" dirty="0"/>
              <a:t>производство, сбыт, пересылку</a:t>
            </a:r>
            <a:r>
              <a:rPr lang="ru-RU" sz="3200" dirty="0"/>
              <a:t> наркотических средств лица привлекаются к уголовной ответственности по статье 228.1 Уголовного кодекса Российской Федерации, предусматривающей наказание вплоть до </a:t>
            </a:r>
            <a:r>
              <a:rPr lang="ru-RU" sz="3200" b="1" dirty="0"/>
              <a:t>пожизненного</a:t>
            </a:r>
            <a:r>
              <a:rPr lang="ru-RU" sz="3200" dirty="0"/>
              <a:t> лишения свободы.</a:t>
            </a:r>
          </a:p>
        </p:txBody>
      </p:sp>
    </p:spTree>
    <p:extLst>
      <p:ext uri="{BB962C8B-B14F-4D97-AF65-F5344CB8AC3E}">
        <p14:creationId xmlns:p14="http://schemas.microsoft.com/office/powerpoint/2010/main" val="348309087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Кружок"/>
          <p:cNvSpPr/>
          <p:nvPr/>
        </p:nvSpPr>
        <p:spPr>
          <a:xfrm>
            <a:off x="12107126" y="10019288"/>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pic>
        <p:nvPicPr>
          <p:cNvPr id="392"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6" name="Кружок"/>
          <p:cNvSpPr/>
          <p:nvPr/>
        </p:nvSpPr>
        <p:spPr>
          <a:xfrm>
            <a:off x="5934833" y="2776622"/>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9" name="Rectangle 56"/>
          <p:cNvSpPr txBox="1"/>
          <p:nvPr/>
        </p:nvSpPr>
        <p:spPr>
          <a:xfrm>
            <a:off x="928859" y="2971908"/>
            <a:ext cx="12380372" cy="550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3200" dirty="0"/>
              <a:t>Законодательством предусмотрен также ряд других статей, предусматривающих </a:t>
            </a:r>
            <a:r>
              <a:rPr lang="ru-RU" sz="3200" b="1" dirty="0"/>
              <a:t>уголовную ответственность</a:t>
            </a:r>
            <a:r>
              <a:rPr lang="ru-RU" sz="3200" dirty="0"/>
              <a:t>, в том числе за: </a:t>
            </a:r>
          </a:p>
          <a:p>
            <a:pPr algn="l" defTabSz="914400">
              <a:defRPr sz="3000">
                <a:solidFill>
                  <a:srgbClr val="000000"/>
                </a:solidFill>
                <a:latin typeface="Montserrat-Regular"/>
                <a:ea typeface="Montserrat-Regular"/>
                <a:cs typeface="Montserrat-Regular"/>
                <a:sym typeface="Montserrat-Regular"/>
              </a:defRPr>
            </a:pPr>
            <a:r>
              <a:rPr lang="ru-RU" sz="3200" dirty="0"/>
              <a:t>– незаконное приобретение, хранение или перевозку растений, содержащих </a:t>
            </a:r>
            <a:r>
              <a:rPr lang="ru-RU" sz="3200" dirty="0" err="1"/>
              <a:t>прекурсоры</a:t>
            </a:r>
            <a:r>
              <a:rPr lang="ru-RU" sz="3200" dirty="0"/>
              <a:t> наркотических средств или психотропных веществ (228.4 УК РФ), </a:t>
            </a:r>
          </a:p>
          <a:p>
            <a:pPr algn="l" defTabSz="914400">
              <a:defRPr sz="3000">
                <a:solidFill>
                  <a:srgbClr val="000000"/>
                </a:solidFill>
                <a:latin typeface="Montserrat-Regular"/>
                <a:ea typeface="Montserrat-Regular"/>
                <a:cs typeface="Montserrat-Regular"/>
                <a:sym typeface="Montserrat-Regular"/>
              </a:defRPr>
            </a:pPr>
            <a:r>
              <a:rPr lang="ru-RU" sz="3200" dirty="0"/>
              <a:t>– за склонение к потреблению наркотических средств, психотропных веществ или их аналогов (ст.230 УК РФ), </a:t>
            </a:r>
          </a:p>
          <a:p>
            <a:pPr algn="l" defTabSz="914400">
              <a:defRPr sz="3000">
                <a:solidFill>
                  <a:srgbClr val="000000"/>
                </a:solidFill>
                <a:latin typeface="Montserrat-Regular"/>
                <a:ea typeface="Montserrat-Regular"/>
                <a:cs typeface="Montserrat-Regular"/>
                <a:sym typeface="Montserrat-Regular"/>
              </a:defRPr>
            </a:pPr>
            <a:r>
              <a:rPr lang="ru-RU" sz="3200" dirty="0"/>
              <a:t>– за незаконное культивирование растений, содержащих наркотические средства или психотропные вещества (ст.231 УК РФ) и др. </a:t>
            </a:r>
          </a:p>
        </p:txBody>
      </p:sp>
      <p:sp>
        <p:nvSpPr>
          <p:cNvPr id="13" name="Линия"/>
          <p:cNvSpPr/>
          <p:nvPr/>
        </p:nvSpPr>
        <p:spPr>
          <a:xfrm>
            <a:off x="6413966" y="9245878"/>
            <a:ext cx="7354735" cy="1"/>
          </a:xfrm>
          <a:prstGeom prst="line">
            <a:avLst/>
          </a:prstGeom>
          <a:ln w="38100">
            <a:solidFill>
              <a:srgbClr val="000000"/>
            </a:solidFill>
            <a:miter lim="400000"/>
          </a:ln>
        </p:spPr>
        <p:txBody>
          <a:bodyPr lIns="50800" tIns="50800" rIns="50800" bIns="50800" anchor="ctr"/>
          <a:lstStyle/>
          <a:p>
            <a:endParaRPr/>
          </a:p>
        </p:txBody>
      </p:sp>
      <p:sp>
        <p:nvSpPr>
          <p:cNvPr id="10" name="Rectangle 56"/>
          <p:cNvSpPr txBox="1"/>
          <p:nvPr/>
        </p:nvSpPr>
        <p:spPr>
          <a:xfrm>
            <a:off x="9177249" y="10267427"/>
            <a:ext cx="10771913" cy="2062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defTabSz="914400">
              <a:defRPr sz="3000">
                <a:solidFill>
                  <a:srgbClr val="000000"/>
                </a:solidFill>
                <a:latin typeface="Montserrat-Regular"/>
                <a:ea typeface="Montserrat-Regular"/>
                <a:cs typeface="Montserrat-Regular"/>
                <a:sym typeface="Montserrat-Regular"/>
              </a:defRPr>
            </a:pPr>
            <a:r>
              <a:rPr lang="ru-RU" sz="3200" dirty="0"/>
              <a:t>Ответственность за совершение преступлений в указанной сфере варьируется от назначения </a:t>
            </a:r>
            <a:r>
              <a:rPr lang="ru-RU" sz="3200" b="1" dirty="0"/>
              <a:t>штрафа</a:t>
            </a:r>
            <a:r>
              <a:rPr lang="ru-RU" sz="3200" dirty="0"/>
              <a:t> от 100 тыс. руб. вплоть до </a:t>
            </a:r>
            <a:r>
              <a:rPr lang="ru-RU" sz="3200" b="1" dirty="0"/>
              <a:t>пожизненного</a:t>
            </a:r>
            <a:r>
              <a:rPr lang="ru-RU" sz="3200" dirty="0"/>
              <a:t> лишения свободы, предусмотренного ч.5 ст. 228.1 УК РФ. </a:t>
            </a:r>
          </a:p>
        </p:txBody>
      </p:sp>
    </p:spTree>
    <p:extLst>
      <p:ext uri="{BB962C8B-B14F-4D97-AF65-F5344CB8AC3E}">
        <p14:creationId xmlns:p14="http://schemas.microsoft.com/office/powerpoint/2010/main" val="73115763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9</a:t>
            </a:r>
            <a:endParaRPr sz="9600" dirty="0"/>
          </a:p>
        </p:txBody>
      </p:sp>
      <p:sp>
        <p:nvSpPr>
          <p:cNvPr id="323" name="Rectangle 55"/>
          <p:cNvSpPr txBox="1"/>
          <p:nvPr/>
        </p:nvSpPr>
        <p:spPr>
          <a:xfrm>
            <a:off x="4392965" y="7234672"/>
            <a:ext cx="13566718" cy="2585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a:t>«Употреблять или не употреблять наркотики — личное дело, окружающих это не касается»</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33092722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мальчик лого.png" descr="мальчик лого.png"/>
          <p:cNvPicPr>
            <a:picLocks noChangeAspect="1"/>
          </p:cNvPicPr>
          <p:nvPr/>
        </p:nvPicPr>
        <p:blipFill>
          <a:blip r:embed="rId3"/>
          <a:srcRect l="28081" t="3139"/>
          <a:stretch>
            <a:fillRect/>
          </a:stretch>
        </p:blipFill>
        <p:spPr>
          <a:xfrm>
            <a:off x="5240" y="-75492"/>
            <a:ext cx="3590560" cy="13866985"/>
          </a:xfrm>
          <a:prstGeom prst="rect">
            <a:avLst/>
          </a:prstGeom>
          <a:ln w="12700">
            <a:miter lim="400000"/>
          </a:ln>
        </p:spPr>
      </p:pic>
      <p:sp>
        <p:nvSpPr>
          <p:cNvPr id="309" name="TextBox 19"/>
          <p:cNvSpPr txBox="1"/>
          <p:nvPr/>
        </p:nvSpPr>
        <p:spPr>
          <a:xfrm>
            <a:off x="4298769" y="341383"/>
            <a:ext cx="15798390" cy="2246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defRPr sz="7000">
                <a:solidFill>
                  <a:srgbClr val="000000"/>
                </a:solidFill>
                <a:latin typeface="Montserrat Bold"/>
                <a:ea typeface="Montserrat Bold"/>
                <a:cs typeface="Montserrat Bold"/>
                <a:sym typeface="Montserrat Bold"/>
              </a:defRPr>
            </a:pPr>
            <a:r>
              <a:rPr lang="ru-RU" dirty="0" smtClean="0"/>
              <a:t>В </a:t>
            </a:r>
            <a:r>
              <a:rPr lang="ru-RU" dirty="0"/>
              <a:t>жизни столько вещей, которые могут вызвать зависимость </a:t>
            </a:r>
          </a:p>
        </p:txBody>
      </p:sp>
      <p:pic>
        <p:nvPicPr>
          <p:cNvPr id="315" name="тег блокнот крафт А6.png" descr="тег блокнот крафт А6.png"/>
          <p:cNvPicPr>
            <a:picLocks noChangeAspect="1"/>
          </p:cNvPicPr>
          <p:nvPr/>
        </p:nvPicPr>
        <p:blipFill>
          <a:blip r:embed="rId4"/>
          <a:stretch>
            <a:fillRect/>
          </a:stretch>
        </p:blipFill>
        <p:spPr>
          <a:xfrm>
            <a:off x="22623781" y="707820"/>
            <a:ext cx="940704" cy="1447801"/>
          </a:xfrm>
          <a:prstGeom prst="rect">
            <a:avLst/>
          </a:prstGeom>
          <a:ln w="12700">
            <a:miter lim="400000"/>
          </a:ln>
        </p:spPr>
      </p:pic>
      <p:pic>
        <p:nvPicPr>
          <p:cNvPr id="1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070" y="2588152"/>
            <a:ext cx="10723418" cy="107234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МИФ</a:t>
            </a:r>
            <a:endParaRPr sz="16600" b="1" dirty="0"/>
          </a:p>
        </p:txBody>
      </p:sp>
    </p:spTree>
    <p:extLst>
      <p:ext uri="{BB962C8B-B14F-4D97-AF65-F5344CB8AC3E}">
        <p14:creationId xmlns:p14="http://schemas.microsoft.com/office/powerpoint/2010/main" val="267107367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Кружок"/>
          <p:cNvSpPr/>
          <p:nvPr/>
        </p:nvSpPr>
        <p:spPr>
          <a:xfrm>
            <a:off x="2546715" y="7458373"/>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256" name="Кружок"/>
          <p:cNvSpPr/>
          <p:nvPr/>
        </p:nvSpPr>
        <p:spPr>
          <a:xfrm>
            <a:off x="20521372" y="3346285"/>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257" name="TextBox 10"/>
          <p:cNvSpPr txBox="1"/>
          <p:nvPr/>
        </p:nvSpPr>
        <p:spPr>
          <a:xfrm>
            <a:off x="2061403" y="1431720"/>
            <a:ext cx="15868830" cy="116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defRPr sz="7000">
                <a:solidFill>
                  <a:srgbClr val="000000"/>
                </a:solidFill>
                <a:latin typeface="Abril Fatface"/>
                <a:ea typeface="Abril Fatface"/>
                <a:cs typeface="Abril Fatface"/>
                <a:sym typeface="Abril Fatface"/>
              </a:defRPr>
            </a:pPr>
            <a:r>
              <a:rPr lang="ru-RU" dirty="0" smtClean="0">
                <a:latin typeface="Montserrat Bold"/>
                <a:ea typeface="Montserrat Bold"/>
                <a:cs typeface="Montserrat Bold"/>
                <a:sym typeface="Montserrat Bold"/>
              </a:rPr>
              <a:t>Наркомания </a:t>
            </a:r>
            <a:r>
              <a:rPr lang="ru-RU" dirty="0">
                <a:latin typeface="Montserrat Bold"/>
                <a:ea typeface="Montserrat Bold"/>
                <a:cs typeface="Montserrat Bold"/>
                <a:sym typeface="Montserrat Bold"/>
              </a:rPr>
              <a:t>– </a:t>
            </a:r>
            <a:r>
              <a:rPr lang="ru-RU" dirty="0" smtClean="0">
                <a:latin typeface="Montserrat Bold"/>
                <a:ea typeface="Montserrat Bold"/>
                <a:cs typeface="Montserrat Bold"/>
                <a:sym typeface="Montserrat Bold"/>
              </a:rPr>
              <a:t> социальная болезнь!</a:t>
            </a:r>
            <a:endParaRPr lang="ru-RU" dirty="0">
              <a:latin typeface="Montserrat Bold"/>
              <a:ea typeface="Montserrat Bold"/>
              <a:cs typeface="Montserrat Bold"/>
              <a:sym typeface="Montserrat Bold"/>
            </a:endParaRPr>
          </a:p>
        </p:txBody>
      </p:sp>
      <p:sp>
        <p:nvSpPr>
          <p:cNvPr id="258" name="Rectangle 56"/>
          <p:cNvSpPr txBox="1"/>
          <p:nvPr/>
        </p:nvSpPr>
        <p:spPr>
          <a:xfrm>
            <a:off x="2546715" y="3642790"/>
            <a:ext cx="19290570" cy="1824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defTabSz="914400">
              <a:lnSpc>
                <a:spcPct val="150000"/>
              </a:lnSpc>
              <a:defRPr sz="3000">
                <a:solidFill>
                  <a:srgbClr val="000000"/>
                </a:solidFill>
                <a:latin typeface="Montserrat-Regular"/>
                <a:ea typeface="Montserrat-Regular"/>
                <a:cs typeface="Montserrat-Regular"/>
                <a:sym typeface="Montserrat-Regular"/>
              </a:defRPr>
            </a:pPr>
            <a:r>
              <a:rPr lang="ru-RU" sz="4000" dirty="0">
                <a:latin typeface="Montserrat Bold"/>
                <a:ea typeface="Montserrat Bold"/>
                <a:cs typeface="Montserrat Bold"/>
                <a:sym typeface="Montserrat Bold"/>
              </a:rPr>
              <a:t>От этой болезни страдают все окружающие и близкие люди </a:t>
            </a:r>
            <a:r>
              <a:rPr lang="ru-RU" sz="4000" dirty="0" smtClean="0">
                <a:latin typeface="Montserrat Bold"/>
                <a:ea typeface="Montserrat Bold"/>
                <a:cs typeface="Montserrat Bold"/>
                <a:sym typeface="Montserrat Bold"/>
              </a:rPr>
              <a:t>наркомана</a:t>
            </a:r>
            <a:endParaRPr lang="ru-RU" sz="4000" dirty="0">
              <a:latin typeface="Montserrat Bold"/>
              <a:ea typeface="Montserrat Bold"/>
              <a:cs typeface="Montserrat Bold"/>
              <a:sym typeface="Montserrat Bold"/>
            </a:endParaRPr>
          </a:p>
          <a:p>
            <a:pPr algn="r" defTabSz="914400">
              <a:lnSpc>
                <a:spcPct val="150000"/>
              </a:lnSpc>
              <a:defRPr sz="3000">
                <a:solidFill>
                  <a:srgbClr val="000000"/>
                </a:solidFill>
                <a:latin typeface="Montserrat-Regular"/>
                <a:ea typeface="Montserrat-Regular"/>
                <a:cs typeface="Montserrat-Regular"/>
                <a:sym typeface="Montserrat-Regular"/>
              </a:defRPr>
            </a:pPr>
            <a:r>
              <a:rPr lang="ru-RU" altLang="ru-RU" sz="4000" dirty="0">
                <a:latin typeface="Gill Sans" charset="0"/>
              </a:rPr>
              <a:t>Чаще всего наркоманы</a:t>
            </a:r>
            <a:r>
              <a:rPr lang="ru-RU" altLang="ru-RU" sz="4000" dirty="0" smtClean="0">
                <a:latin typeface="Gill Sans" charset="0"/>
              </a:rPr>
              <a:t>:</a:t>
            </a:r>
            <a:endParaRPr lang="ru-RU" altLang="ru-RU" sz="4000" dirty="0">
              <a:latin typeface="Gill Sans" charset="0"/>
            </a:endParaRPr>
          </a:p>
        </p:txBody>
      </p:sp>
      <p:sp>
        <p:nvSpPr>
          <p:cNvPr id="259" name="Rectangle 47"/>
          <p:cNvSpPr txBox="1"/>
          <p:nvPr/>
        </p:nvSpPr>
        <p:spPr>
          <a:xfrm>
            <a:off x="2875007" y="7688787"/>
            <a:ext cx="18721943"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lnSpc>
                <a:spcPct val="150000"/>
              </a:lnSpc>
              <a:defRPr sz="3000">
                <a:solidFill>
                  <a:srgbClr val="000000"/>
                </a:solidFill>
                <a:latin typeface="Montserrat-Regular"/>
                <a:ea typeface="Montserrat-Regular"/>
                <a:cs typeface="Montserrat-Regular"/>
                <a:sym typeface="Montserrat-Regular"/>
              </a:defRPr>
            </a:pPr>
            <a:r>
              <a:rPr lang="ru-RU" sz="4000" dirty="0" smtClean="0"/>
              <a:t>Не </a:t>
            </a:r>
            <a:r>
              <a:rPr lang="ru-RU" sz="4000" dirty="0"/>
              <a:t>работают, а значит не могут обеспечить себя и идут на </a:t>
            </a:r>
            <a:r>
              <a:rPr lang="ru-RU" sz="4000" dirty="0" smtClean="0"/>
              <a:t>преступления</a:t>
            </a:r>
            <a:endParaRPr lang="ru-RU" sz="4000" dirty="0"/>
          </a:p>
          <a:p>
            <a:pPr algn="l" defTabSz="914400">
              <a:lnSpc>
                <a:spcPct val="150000"/>
              </a:lnSpc>
              <a:defRPr sz="3000">
                <a:solidFill>
                  <a:srgbClr val="000000"/>
                </a:solidFill>
                <a:latin typeface="Montserrat-Regular"/>
                <a:ea typeface="Montserrat-Regular"/>
                <a:cs typeface="Montserrat-Regular"/>
                <a:sym typeface="Montserrat-Regular"/>
              </a:defRPr>
            </a:pPr>
            <a:r>
              <a:rPr lang="ru-RU" sz="4000" dirty="0" smtClean="0"/>
              <a:t>В </a:t>
            </a:r>
            <a:r>
              <a:rPr lang="ru-RU" sz="4000" dirty="0"/>
              <a:t>наркотическом опьянении могут причинить вред </a:t>
            </a:r>
            <a:r>
              <a:rPr lang="ru-RU" sz="4000" dirty="0" smtClean="0"/>
              <a:t>близким</a:t>
            </a:r>
            <a:endParaRPr lang="ru-RU" sz="4000" dirty="0"/>
          </a:p>
          <a:p>
            <a:pPr algn="l" defTabSz="914400">
              <a:lnSpc>
                <a:spcPct val="150000"/>
              </a:lnSpc>
              <a:defRPr sz="3000">
                <a:solidFill>
                  <a:srgbClr val="000000"/>
                </a:solidFill>
                <a:latin typeface="Montserrat-Regular"/>
                <a:ea typeface="Montserrat-Regular"/>
                <a:cs typeface="Montserrat-Regular"/>
                <a:sym typeface="Montserrat-Regular"/>
              </a:defRPr>
            </a:pPr>
            <a:r>
              <a:rPr lang="ru-RU" sz="4000" dirty="0" smtClean="0"/>
              <a:t>Являются </a:t>
            </a:r>
            <a:r>
              <a:rPr lang="ru-RU" sz="4000" dirty="0"/>
              <a:t>потенциальными переносчиками опасных болезней</a:t>
            </a:r>
          </a:p>
        </p:txBody>
      </p:sp>
      <p:pic>
        <p:nvPicPr>
          <p:cNvPr id="260" name="тег блокнот крафт А6.png" descr="тег блокнот крафт А6.png"/>
          <p:cNvPicPr>
            <a:picLocks noChangeAspect="1"/>
          </p:cNvPicPr>
          <p:nvPr/>
        </p:nvPicPr>
        <p:blipFill>
          <a:blip r:embed="rId3"/>
          <a:stretch>
            <a:fillRect/>
          </a:stretch>
        </p:blipFill>
        <p:spPr>
          <a:xfrm>
            <a:off x="22623781" y="707820"/>
            <a:ext cx="940704" cy="1447801"/>
          </a:xfrm>
          <a:prstGeom prst="rect">
            <a:avLst/>
          </a:prstGeom>
          <a:ln w="12700">
            <a:miter lim="400000"/>
          </a:ln>
        </p:spPr>
      </p:pic>
      <p:pic>
        <p:nvPicPr>
          <p:cNvPr id="261" name="кружок.png" descr="кружок.png"/>
          <p:cNvPicPr>
            <a:picLocks noChangeAspect="1"/>
          </p:cNvPicPr>
          <p:nvPr/>
        </p:nvPicPr>
        <p:blipFill>
          <a:blip r:embed="rId4"/>
          <a:srcRect t="39574" b="39574"/>
          <a:stretch>
            <a:fillRect/>
          </a:stretch>
        </p:blipFill>
        <p:spPr>
          <a:xfrm>
            <a:off x="-118667" y="12905259"/>
            <a:ext cx="3035917" cy="633015"/>
          </a:xfrm>
          <a:prstGeom prst="rect">
            <a:avLst/>
          </a:prstGeom>
          <a:ln w="12700">
            <a:miter lim="400000"/>
          </a:ln>
        </p:spPr>
      </p:pic>
      <p:pic>
        <p:nvPicPr>
          <p:cNvPr id="262" name="кружок.png" descr="кружок.png"/>
          <p:cNvPicPr>
            <a:picLocks noChangeAspect="1"/>
          </p:cNvPicPr>
          <p:nvPr/>
        </p:nvPicPr>
        <p:blipFill>
          <a:blip r:embed="rId4"/>
          <a:srcRect t="39574" b="39574"/>
          <a:stretch>
            <a:fillRect/>
          </a:stretch>
        </p:blipFill>
        <p:spPr>
          <a:xfrm>
            <a:off x="2875007" y="12905259"/>
            <a:ext cx="3035917" cy="633015"/>
          </a:xfrm>
          <a:prstGeom prst="rect">
            <a:avLst/>
          </a:prstGeom>
          <a:ln w="12700">
            <a:miter lim="400000"/>
          </a:ln>
        </p:spPr>
      </p:pic>
      <p:pic>
        <p:nvPicPr>
          <p:cNvPr id="263" name="кружок.png" descr="кружок.png"/>
          <p:cNvPicPr>
            <a:picLocks noChangeAspect="1"/>
          </p:cNvPicPr>
          <p:nvPr/>
        </p:nvPicPr>
        <p:blipFill>
          <a:blip r:embed="rId4"/>
          <a:srcRect t="39574" b="39574"/>
          <a:stretch>
            <a:fillRect/>
          </a:stretch>
        </p:blipFill>
        <p:spPr>
          <a:xfrm>
            <a:off x="5879835" y="12905259"/>
            <a:ext cx="3035916" cy="633015"/>
          </a:xfrm>
          <a:prstGeom prst="rect">
            <a:avLst/>
          </a:prstGeom>
          <a:ln w="12700">
            <a:miter lim="400000"/>
          </a:ln>
        </p:spPr>
      </p:pic>
      <p:pic>
        <p:nvPicPr>
          <p:cNvPr id="264" name="кружок.png" descr="кружок.png"/>
          <p:cNvPicPr>
            <a:picLocks noChangeAspect="1"/>
          </p:cNvPicPr>
          <p:nvPr/>
        </p:nvPicPr>
        <p:blipFill>
          <a:blip r:embed="rId4"/>
          <a:srcRect t="39574" b="39574"/>
          <a:stretch>
            <a:fillRect/>
          </a:stretch>
        </p:blipFill>
        <p:spPr>
          <a:xfrm>
            <a:off x="8884662" y="12905259"/>
            <a:ext cx="3035917" cy="633015"/>
          </a:xfrm>
          <a:prstGeom prst="rect">
            <a:avLst/>
          </a:prstGeom>
          <a:ln w="12700">
            <a:miter lim="400000"/>
          </a:ln>
        </p:spPr>
      </p:pic>
      <p:pic>
        <p:nvPicPr>
          <p:cNvPr id="265" name="кружок.png" descr="кружок.png"/>
          <p:cNvPicPr>
            <a:picLocks noChangeAspect="1"/>
          </p:cNvPicPr>
          <p:nvPr/>
        </p:nvPicPr>
        <p:blipFill>
          <a:blip r:embed="rId4"/>
          <a:srcRect t="39574" b="39574"/>
          <a:stretch>
            <a:fillRect/>
          </a:stretch>
        </p:blipFill>
        <p:spPr>
          <a:xfrm>
            <a:off x="11878336" y="12905259"/>
            <a:ext cx="3035916" cy="633015"/>
          </a:xfrm>
          <a:prstGeom prst="rect">
            <a:avLst/>
          </a:prstGeom>
          <a:ln w="12700">
            <a:miter lim="400000"/>
          </a:ln>
        </p:spPr>
      </p:pic>
      <p:pic>
        <p:nvPicPr>
          <p:cNvPr id="266" name="кружок.png" descr="кружок.png"/>
          <p:cNvPicPr>
            <a:picLocks noChangeAspect="1"/>
          </p:cNvPicPr>
          <p:nvPr/>
        </p:nvPicPr>
        <p:blipFill>
          <a:blip r:embed="rId4"/>
          <a:srcRect t="39574" b="39574"/>
          <a:stretch>
            <a:fillRect/>
          </a:stretch>
        </p:blipFill>
        <p:spPr>
          <a:xfrm>
            <a:off x="14894317" y="12905259"/>
            <a:ext cx="3035916" cy="633015"/>
          </a:xfrm>
          <a:prstGeom prst="rect">
            <a:avLst/>
          </a:prstGeom>
          <a:ln w="12700">
            <a:miter lim="400000"/>
          </a:ln>
        </p:spPr>
      </p:pic>
      <p:pic>
        <p:nvPicPr>
          <p:cNvPr id="267" name="кружок.png" descr="кружок.png"/>
          <p:cNvPicPr>
            <a:picLocks noChangeAspect="1"/>
          </p:cNvPicPr>
          <p:nvPr/>
        </p:nvPicPr>
        <p:blipFill>
          <a:blip r:embed="rId4"/>
          <a:srcRect t="39574" b="39574"/>
          <a:stretch>
            <a:fillRect/>
          </a:stretch>
        </p:blipFill>
        <p:spPr>
          <a:xfrm>
            <a:off x="17887990" y="12905259"/>
            <a:ext cx="3035916" cy="633015"/>
          </a:xfrm>
          <a:prstGeom prst="rect">
            <a:avLst/>
          </a:prstGeom>
          <a:ln w="12700">
            <a:miter lim="400000"/>
          </a:ln>
        </p:spPr>
      </p:pic>
      <p:pic>
        <p:nvPicPr>
          <p:cNvPr id="268" name="кружок.png" descr="кружок.png"/>
          <p:cNvPicPr>
            <a:picLocks noChangeAspect="1"/>
          </p:cNvPicPr>
          <p:nvPr/>
        </p:nvPicPr>
        <p:blipFill>
          <a:blip r:embed="rId4"/>
          <a:srcRect t="39574" b="39574"/>
          <a:stretch>
            <a:fillRect/>
          </a:stretch>
        </p:blipFill>
        <p:spPr>
          <a:xfrm>
            <a:off x="20903970" y="12905259"/>
            <a:ext cx="3035917" cy="633015"/>
          </a:xfrm>
          <a:prstGeom prst="rect">
            <a:avLst/>
          </a:prstGeom>
          <a:ln w="12700">
            <a:miter lim="400000"/>
          </a:ln>
        </p:spPr>
      </p:pic>
      <p:pic>
        <p:nvPicPr>
          <p:cNvPr id="269" name="кружок.png" descr="кружок.png"/>
          <p:cNvPicPr>
            <a:picLocks noChangeAspect="1"/>
          </p:cNvPicPr>
          <p:nvPr/>
        </p:nvPicPr>
        <p:blipFill>
          <a:blip r:embed="rId4"/>
          <a:srcRect t="39574" r="81691" b="39574"/>
          <a:stretch>
            <a:fillRect/>
          </a:stretch>
        </p:blipFill>
        <p:spPr>
          <a:xfrm>
            <a:off x="23908797" y="12905259"/>
            <a:ext cx="555839" cy="633015"/>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31"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pic>
        <p:nvPicPr>
          <p:cNvPr id="332" name="кружок.png" descr="кружок.png"/>
          <p:cNvPicPr>
            <a:picLocks noChangeAspect="1"/>
          </p:cNvPicPr>
          <p:nvPr/>
        </p:nvPicPr>
        <p:blipFill>
          <a:blip r:embed="rId3"/>
          <a:srcRect t="39574" b="39574"/>
          <a:stretch>
            <a:fillRect/>
          </a:stretch>
        </p:blipFill>
        <p:spPr>
          <a:xfrm>
            <a:off x="5879835" y="12905259"/>
            <a:ext cx="3035916" cy="633015"/>
          </a:xfrm>
          <a:prstGeom prst="rect">
            <a:avLst/>
          </a:prstGeom>
          <a:ln w="12700">
            <a:miter lim="400000"/>
          </a:ln>
        </p:spPr>
      </p:pic>
      <p:pic>
        <p:nvPicPr>
          <p:cNvPr id="333" name="кружок.png" descr="кружок.png"/>
          <p:cNvPicPr>
            <a:picLocks noChangeAspect="1"/>
          </p:cNvPicPr>
          <p:nvPr/>
        </p:nvPicPr>
        <p:blipFill>
          <a:blip r:embed="rId3"/>
          <a:srcRect t="39574" b="39574"/>
          <a:stretch>
            <a:fillRect/>
          </a:stretch>
        </p:blipFill>
        <p:spPr>
          <a:xfrm>
            <a:off x="8884662" y="12905259"/>
            <a:ext cx="3035917" cy="633015"/>
          </a:xfrm>
          <a:prstGeom prst="rect">
            <a:avLst/>
          </a:prstGeom>
          <a:ln w="12700">
            <a:miter lim="400000"/>
          </a:ln>
        </p:spPr>
      </p:pic>
      <p:pic>
        <p:nvPicPr>
          <p:cNvPr id="334" name="кружок.png" descr="кружок.png"/>
          <p:cNvPicPr>
            <a:picLocks noChangeAspect="1"/>
          </p:cNvPicPr>
          <p:nvPr/>
        </p:nvPicPr>
        <p:blipFill>
          <a:blip r:embed="rId3"/>
          <a:srcRect t="39574" b="39574"/>
          <a:stretch>
            <a:fillRect/>
          </a:stretch>
        </p:blipFill>
        <p:spPr>
          <a:xfrm>
            <a:off x="11878336" y="12905259"/>
            <a:ext cx="3035916" cy="633015"/>
          </a:xfrm>
          <a:prstGeom prst="rect">
            <a:avLst/>
          </a:prstGeom>
          <a:ln w="12700">
            <a:miter lim="400000"/>
          </a:ln>
        </p:spPr>
      </p:pic>
      <p:pic>
        <p:nvPicPr>
          <p:cNvPr id="335" name="кружок.png" descr="кружок.png"/>
          <p:cNvPicPr>
            <a:picLocks noChangeAspect="1"/>
          </p:cNvPicPr>
          <p:nvPr/>
        </p:nvPicPr>
        <p:blipFill>
          <a:blip r:embed="rId3"/>
          <a:srcRect t="39574" b="39574"/>
          <a:stretch>
            <a:fillRect/>
          </a:stretch>
        </p:blipFill>
        <p:spPr>
          <a:xfrm>
            <a:off x="14894317" y="12905259"/>
            <a:ext cx="3035916" cy="633015"/>
          </a:xfrm>
          <a:prstGeom prst="rect">
            <a:avLst/>
          </a:prstGeom>
          <a:ln w="12700">
            <a:miter lim="400000"/>
          </a:ln>
        </p:spPr>
      </p:pic>
      <p:pic>
        <p:nvPicPr>
          <p:cNvPr id="336" name="кружок.png" descr="кружок.png"/>
          <p:cNvPicPr>
            <a:picLocks noChangeAspect="1"/>
          </p:cNvPicPr>
          <p:nvPr/>
        </p:nvPicPr>
        <p:blipFill>
          <a:blip r:embed="rId3"/>
          <a:srcRect t="39574" b="39574"/>
          <a:stretch>
            <a:fillRect/>
          </a:stretch>
        </p:blipFill>
        <p:spPr>
          <a:xfrm>
            <a:off x="17887990" y="12905259"/>
            <a:ext cx="3035916" cy="633015"/>
          </a:xfrm>
          <a:prstGeom prst="rect">
            <a:avLst/>
          </a:prstGeom>
          <a:ln w="12700">
            <a:miter lim="400000"/>
          </a:ln>
        </p:spPr>
      </p:pic>
      <p:pic>
        <p:nvPicPr>
          <p:cNvPr id="337" name="кружок.png" descr="кружок.png"/>
          <p:cNvPicPr>
            <a:picLocks noChangeAspect="1"/>
          </p:cNvPicPr>
          <p:nvPr/>
        </p:nvPicPr>
        <p:blipFill>
          <a:blip r:embed="rId3"/>
          <a:srcRect t="39574" b="39574"/>
          <a:stretch>
            <a:fillRect/>
          </a:stretch>
        </p:blipFill>
        <p:spPr>
          <a:xfrm>
            <a:off x="20903970" y="12905259"/>
            <a:ext cx="3035917" cy="633015"/>
          </a:xfrm>
          <a:prstGeom prst="rect">
            <a:avLst/>
          </a:prstGeom>
          <a:ln w="12700">
            <a:miter lim="400000"/>
          </a:ln>
        </p:spPr>
      </p:pic>
      <p:pic>
        <p:nvPicPr>
          <p:cNvPr id="338" name="кружок.png" descr="кружок.png"/>
          <p:cNvPicPr>
            <a:picLocks noChangeAspect="1"/>
          </p:cNvPicPr>
          <p:nvPr/>
        </p:nvPicPr>
        <p:blipFill>
          <a:blip r:embed="rId3"/>
          <a:srcRect t="39574" r="81691" b="39574"/>
          <a:stretch>
            <a:fillRect/>
          </a:stretch>
        </p:blipFill>
        <p:spPr>
          <a:xfrm>
            <a:off x="23908797" y="12905259"/>
            <a:ext cx="555839" cy="633015"/>
          </a:xfrm>
          <a:prstGeom prst="rect">
            <a:avLst/>
          </a:prstGeom>
          <a:ln w="12700">
            <a:miter lim="400000"/>
          </a:ln>
        </p:spPr>
      </p:pic>
      <p:pic>
        <p:nvPicPr>
          <p:cNvPr id="342" name="мальчик пнг без фона.png" descr="мальчик пнг без фона.png"/>
          <p:cNvPicPr>
            <a:picLocks noChangeAspect="1"/>
          </p:cNvPicPr>
          <p:nvPr/>
        </p:nvPicPr>
        <p:blipFill>
          <a:blip r:embed="rId4"/>
          <a:srcRect l="36461" b="11231"/>
          <a:stretch>
            <a:fillRect/>
          </a:stretch>
        </p:blipFill>
        <p:spPr>
          <a:xfrm flipH="1">
            <a:off x="20617189" y="1617416"/>
            <a:ext cx="3776643" cy="12175545"/>
          </a:xfrm>
          <a:prstGeom prst="rect">
            <a:avLst/>
          </a:prstGeom>
          <a:ln w="12700">
            <a:miter lim="400000"/>
          </a:ln>
        </p:spPr>
      </p:pic>
      <p:sp>
        <p:nvSpPr>
          <p:cNvPr id="17" name="Кружок"/>
          <p:cNvSpPr/>
          <p:nvPr/>
        </p:nvSpPr>
        <p:spPr>
          <a:xfrm>
            <a:off x="11518653" y="2350597"/>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18" name="Rectangle 56"/>
          <p:cNvSpPr txBox="1"/>
          <p:nvPr/>
        </p:nvSpPr>
        <p:spPr>
          <a:xfrm>
            <a:off x="12349441" y="2809919"/>
            <a:ext cx="6503825"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lnSpc>
                <a:spcPct val="150000"/>
              </a:lnSpc>
              <a:defRPr sz="3000">
                <a:solidFill>
                  <a:srgbClr val="000000"/>
                </a:solidFill>
                <a:latin typeface="Montserrat-Regular"/>
                <a:ea typeface="Montserrat-Regular"/>
                <a:cs typeface="Montserrat-Regular"/>
                <a:sym typeface="Montserrat-Regular"/>
              </a:defRPr>
            </a:pPr>
            <a:r>
              <a:rPr lang="ru-RU" sz="4000" dirty="0">
                <a:latin typeface="Montserrat Bold"/>
                <a:ea typeface="Montserrat Bold"/>
                <a:cs typeface="Montserrat Bold"/>
                <a:sym typeface="Montserrat Bold"/>
              </a:rPr>
              <a:t>Шкала </a:t>
            </a:r>
            <a:r>
              <a:rPr lang="ru-RU" sz="4000" dirty="0" smtClean="0">
                <a:latin typeface="Montserrat Bold"/>
                <a:ea typeface="Montserrat Bold"/>
                <a:cs typeface="Montserrat Bold"/>
                <a:sym typeface="Montserrat Bold"/>
              </a:rPr>
              <a:t>эмоциональных тонов по </a:t>
            </a:r>
            <a:r>
              <a:rPr lang="ru-RU" sz="4000" dirty="0">
                <a:latin typeface="Montserrat Bold"/>
                <a:ea typeface="Montserrat Bold"/>
                <a:cs typeface="Montserrat Bold"/>
                <a:sym typeface="Montserrat Bold"/>
              </a:rPr>
              <a:t>Р. </a:t>
            </a:r>
            <a:r>
              <a:rPr lang="ru-RU" sz="4000" dirty="0" err="1">
                <a:latin typeface="Montserrat Bold"/>
                <a:ea typeface="Montserrat Bold"/>
                <a:cs typeface="Montserrat Bold"/>
                <a:sym typeface="Montserrat Bold"/>
              </a:rPr>
              <a:t>Хаббарду</a:t>
            </a:r>
            <a:endParaRPr lang="ru-RU" sz="4000" dirty="0">
              <a:latin typeface="Montserrat Bold"/>
              <a:ea typeface="Montserrat Bold"/>
              <a:cs typeface="Montserrat Bold"/>
              <a:sym typeface="Montserrat Bold"/>
            </a:endParaRPr>
          </a:p>
        </p:txBody>
      </p:sp>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9291" y="363410"/>
            <a:ext cx="8493130" cy="123506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sp>
        <p:nvSpPr>
          <p:cNvPr id="450"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sp>
        <p:nvSpPr>
          <p:cNvPr id="451" name="Rectangle 55"/>
          <p:cNvSpPr txBox="1"/>
          <p:nvPr/>
        </p:nvSpPr>
        <p:spPr>
          <a:xfrm>
            <a:off x="2259437" y="6680679"/>
            <a:ext cx="16326546" cy="5232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lgn="l" defTabSz="457200">
              <a:spcBef>
                <a:spcPts val="1200"/>
              </a:spcBef>
              <a:defRPr sz="3200">
                <a:solidFill>
                  <a:srgbClr val="000000"/>
                </a:solidFill>
                <a:latin typeface="Montserrat-Regular"/>
                <a:ea typeface="Montserrat-Regular"/>
                <a:cs typeface="Montserrat-Regular"/>
                <a:sym typeface="Montserrat-Regular"/>
              </a:defRPr>
            </a:lvl1pPr>
          </a:lstStyle>
          <a:p>
            <a:r>
              <a:rPr lang="ru-RU" dirty="0" smtClean="0"/>
              <a:t>Телефон </a:t>
            </a:r>
            <a:r>
              <a:rPr lang="ru-RU" dirty="0"/>
              <a:t>«доверия» УМВД России по Архангельской области — </a:t>
            </a:r>
            <a:r>
              <a:rPr lang="ru-RU" b="1" dirty="0" smtClean="0"/>
              <a:t>8(8182</a:t>
            </a:r>
            <a:r>
              <a:rPr lang="ru-RU" b="1" dirty="0"/>
              <a:t>) 21-65-55 </a:t>
            </a:r>
            <a:r>
              <a:rPr lang="ru-RU" dirty="0"/>
              <a:t>(круглосуточно</a:t>
            </a:r>
            <a:r>
              <a:rPr lang="ru-RU" dirty="0" smtClean="0"/>
              <a:t>)</a:t>
            </a:r>
          </a:p>
          <a:p>
            <a:endParaRPr lang="ru-RU" dirty="0"/>
          </a:p>
          <a:p>
            <a:r>
              <a:rPr lang="ru-RU" dirty="0"/>
              <a:t>Архангельский областной психоневрологический диспансер: для лиц старше 18 лет – </a:t>
            </a:r>
            <a:r>
              <a:rPr lang="ru-RU" b="1" dirty="0"/>
              <a:t>8(8182) 20-21-01 </a:t>
            </a:r>
            <a:r>
              <a:rPr lang="ru-RU" dirty="0"/>
              <a:t>(круглосуточно</a:t>
            </a:r>
            <a:r>
              <a:rPr lang="ru-RU" dirty="0" smtClean="0"/>
              <a:t>)</a:t>
            </a:r>
          </a:p>
          <a:p>
            <a:endParaRPr lang="ru-RU" dirty="0"/>
          </a:p>
          <a:p>
            <a:r>
              <a:rPr lang="ru-RU" dirty="0"/>
              <a:t>Молодежное отделение Архангельского регионального отделения Общероссийской общественной организации «Российский Красный Крест» — </a:t>
            </a:r>
            <a:r>
              <a:rPr lang="ru-RU" b="1" dirty="0"/>
              <a:t>8(8182) 21-00-65</a:t>
            </a:r>
            <a:r>
              <a:rPr lang="ru-RU" dirty="0"/>
              <a:t>, </a:t>
            </a:r>
            <a:r>
              <a:rPr lang="ru-RU" b="1" dirty="0"/>
              <a:t>8(8182) 21-01-39 </a:t>
            </a:r>
          </a:p>
        </p:txBody>
      </p:sp>
      <p:sp>
        <p:nvSpPr>
          <p:cNvPr id="452" name="TextBox 32"/>
          <p:cNvSpPr txBox="1"/>
          <p:nvPr/>
        </p:nvSpPr>
        <p:spPr>
          <a:xfrm>
            <a:off x="2259437" y="1973311"/>
            <a:ext cx="15213916" cy="3877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gn="l" defTabSz="914400">
              <a:defRPr sz="7000">
                <a:solidFill>
                  <a:srgbClr val="000000"/>
                </a:solidFill>
                <a:latin typeface="Montserrat Bold"/>
                <a:ea typeface="Montserrat Bold"/>
                <a:cs typeface="Montserrat Bold"/>
                <a:sym typeface="Montserrat Bold"/>
              </a:defRPr>
            </a:pPr>
            <a:r>
              <a:rPr lang="ru-RU" sz="6000" dirty="0" smtClean="0"/>
              <a:t>Номера </a:t>
            </a:r>
            <a:r>
              <a:rPr lang="ru-RU" sz="6000" dirty="0"/>
              <a:t>телефонов «доверия» учреждений, оказывающих медицинскую и психологическую помощь наркозависимым</a:t>
            </a:r>
            <a:r>
              <a:rPr lang="ru-RU" sz="6000" dirty="0" smtClean="0"/>
              <a:t>:</a:t>
            </a:r>
            <a:endParaRPr lang="ru-RU" sz="6000" dirty="0"/>
          </a:p>
        </p:txBody>
      </p:sp>
      <p:pic>
        <p:nvPicPr>
          <p:cNvPr id="454"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455" name="Линия"/>
          <p:cNvSpPr/>
          <p:nvPr/>
        </p:nvSpPr>
        <p:spPr>
          <a:xfrm>
            <a:off x="2523922" y="6142558"/>
            <a:ext cx="9243439" cy="1"/>
          </a:xfrm>
          <a:prstGeom prst="line">
            <a:avLst/>
          </a:prstGeom>
          <a:ln w="38100">
            <a:solidFill>
              <a:srgbClr val="000000"/>
            </a:solidFill>
            <a:miter lim="400000"/>
          </a:ln>
        </p:spPr>
        <p:txBody>
          <a:bodyPr lIns="50800" tIns="50800" rIns="50800" bIns="50800" anchor="ctr"/>
          <a:lstStyle/>
          <a:p>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TextBox 5"/>
          <p:cNvSpPr txBox="1"/>
          <p:nvPr/>
        </p:nvSpPr>
        <p:spPr>
          <a:xfrm>
            <a:off x="11490693" y="6463785"/>
            <a:ext cx="8437961" cy="116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l" defTabSz="914400">
              <a:defRPr sz="7000">
                <a:solidFill>
                  <a:srgbClr val="000000"/>
                </a:solidFill>
                <a:latin typeface="Montserrat Bold"/>
                <a:ea typeface="Montserrat Bold"/>
                <a:cs typeface="Montserrat Bold"/>
                <a:sym typeface="Montserrat Bold"/>
              </a:defRPr>
            </a:lvl1pPr>
          </a:lstStyle>
          <a:p>
            <a:r>
              <a:rPr lang="ru-RU" dirty="0"/>
              <a:t>Будьте здоровы</a:t>
            </a:r>
            <a:r>
              <a:rPr lang="ru-RU" dirty="0" smtClean="0"/>
              <a:t>!</a:t>
            </a:r>
            <a:endParaRPr lang="ru-RU" dirty="0"/>
          </a:p>
        </p:txBody>
      </p:sp>
      <p:pic>
        <p:nvPicPr>
          <p:cNvPr id="460" name="Picture Placeholder 2" descr="Picture Placeholder 2"/>
          <p:cNvPicPr>
            <a:picLocks noChangeAspect="1"/>
          </p:cNvPicPr>
          <p:nvPr/>
        </p:nvPicPr>
        <p:blipFill>
          <a:blip r:embed="rId3"/>
          <a:srcRect r="7623" b="71145"/>
          <a:stretch>
            <a:fillRect/>
          </a:stretch>
        </p:blipFill>
        <p:spPr>
          <a:xfrm rot="11107313">
            <a:off x="14679666" y="-352863"/>
            <a:ext cx="8228645" cy="3955672"/>
          </a:xfrm>
          <a:custGeom>
            <a:avLst/>
            <a:gdLst/>
            <a:ahLst/>
            <a:cxnLst>
              <a:cxn ang="0">
                <a:pos x="wd2" y="hd2"/>
              </a:cxn>
              <a:cxn ang="5400000">
                <a:pos x="wd2" y="hd2"/>
              </a:cxn>
              <a:cxn ang="10800000">
                <a:pos x="wd2" y="hd2"/>
              </a:cxn>
              <a:cxn ang="16200000">
                <a:pos x="wd2" y="hd2"/>
              </a:cxn>
            </a:cxnLst>
            <a:rect l="0" t="0" r="r" b="b"/>
            <a:pathLst>
              <a:path w="21600" h="21600" extrusionOk="0">
                <a:moveTo>
                  <a:pt x="0" y="1664"/>
                </a:moveTo>
                <a:lnTo>
                  <a:pt x="0" y="21600"/>
                </a:lnTo>
                <a:lnTo>
                  <a:pt x="21600" y="17669"/>
                </a:lnTo>
                <a:lnTo>
                  <a:pt x="20857" y="0"/>
                </a:lnTo>
                <a:lnTo>
                  <a:pt x="9145" y="0"/>
                </a:lnTo>
                <a:lnTo>
                  <a:pt x="0" y="1664"/>
                </a:lnTo>
                <a:close/>
              </a:path>
            </a:pathLst>
          </a:custGeom>
          <a:ln w="12700">
            <a:miter lim="400000"/>
          </a:ln>
        </p:spPr>
      </p:pic>
      <p:pic>
        <p:nvPicPr>
          <p:cNvPr id="461" name="мальчик пнг без фона.png" descr="мальчик пнг без фона.png"/>
          <p:cNvPicPr>
            <a:picLocks noChangeAspect="1"/>
          </p:cNvPicPr>
          <p:nvPr/>
        </p:nvPicPr>
        <p:blipFill>
          <a:blip r:embed="rId4"/>
          <a:srcRect b="44553"/>
          <a:stretch>
            <a:fillRect/>
          </a:stretch>
        </p:blipFill>
        <p:spPr>
          <a:xfrm>
            <a:off x="1054900" y="6163394"/>
            <a:ext cx="5943884" cy="760505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1</a:t>
            </a:r>
            <a:endParaRPr sz="9600" dirty="0"/>
          </a:p>
        </p:txBody>
      </p:sp>
      <p:sp>
        <p:nvSpPr>
          <p:cNvPr id="323" name="Rectangle 55"/>
          <p:cNvSpPr txBox="1"/>
          <p:nvPr/>
        </p:nvSpPr>
        <p:spPr>
          <a:xfrm>
            <a:off x="4392965" y="7234672"/>
            <a:ext cx="13566718"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smtClean="0"/>
              <a:t>«От одного раза ничего не будет?»</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МИФ</a:t>
            </a:r>
            <a:endParaRPr sz="16600" b="1" dirty="0"/>
          </a:p>
        </p:txBody>
      </p:sp>
    </p:spTree>
    <p:extLst>
      <p:ext uri="{BB962C8B-B14F-4D97-AF65-F5344CB8AC3E}">
        <p14:creationId xmlns:p14="http://schemas.microsoft.com/office/powerpoint/2010/main" val="29341287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6" name="Кружок"/>
          <p:cNvSpPr/>
          <p:nvPr/>
        </p:nvSpPr>
        <p:spPr>
          <a:xfrm>
            <a:off x="11707009" y="7394600"/>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7" name="Кружок"/>
          <p:cNvSpPr/>
          <p:nvPr/>
        </p:nvSpPr>
        <p:spPr>
          <a:xfrm>
            <a:off x="18575160" y="5094339"/>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8" name="Кружок"/>
          <p:cNvSpPr/>
          <p:nvPr/>
        </p:nvSpPr>
        <p:spPr>
          <a:xfrm>
            <a:off x="4850225" y="6563812"/>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9" name="Rectangle 56"/>
          <p:cNvSpPr txBox="1"/>
          <p:nvPr/>
        </p:nvSpPr>
        <p:spPr>
          <a:xfrm>
            <a:off x="11971586" y="5094339"/>
            <a:ext cx="8735363"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lnSpc>
                <a:spcPct val="150000"/>
              </a:lnSpc>
              <a:defRPr sz="3000">
                <a:solidFill>
                  <a:srgbClr val="000000"/>
                </a:solidFill>
                <a:latin typeface="Montserrat-Regular"/>
                <a:ea typeface="Montserrat-Regular"/>
                <a:cs typeface="Montserrat-Regular"/>
                <a:sym typeface="Montserrat-Regular"/>
              </a:defRPr>
            </a:pPr>
            <a:r>
              <a:rPr lang="ru-RU" sz="3200" dirty="0"/>
              <a:t>Ведет к полной деградации человеческой </a:t>
            </a:r>
            <a:r>
              <a:rPr lang="ru-RU" sz="3200" dirty="0" smtClean="0"/>
              <a:t>личности</a:t>
            </a:r>
            <a:endParaRPr lang="ru-RU" sz="3200" dirty="0"/>
          </a:p>
        </p:txBody>
      </p:sp>
      <p:sp>
        <p:nvSpPr>
          <p:cNvPr id="11" name="– Графический профиль с результатами по блока теста:…"/>
          <p:cNvSpPr txBox="1"/>
          <p:nvPr/>
        </p:nvSpPr>
        <p:spPr>
          <a:xfrm>
            <a:off x="11971587" y="7526158"/>
            <a:ext cx="6228626" cy="739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l" defTabSz="914400">
              <a:lnSpc>
                <a:spcPct val="150000"/>
              </a:lnSpc>
              <a:defRPr sz="3000">
                <a:solidFill>
                  <a:srgbClr val="000000"/>
                </a:solidFill>
                <a:latin typeface="Montserrat-Regular"/>
                <a:ea typeface="Montserrat-Regular"/>
                <a:cs typeface="Montserrat-Regular"/>
                <a:sym typeface="Montserrat-Regular"/>
              </a:defRPr>
            </a:pPr>
            <a:r>
              <a:rPr lang="ru-RU" sz="3200" dirty="0"/>
              <a:t>Возникает от любого наркотика!</a:t>
            </a:r>
          </a:p>
        </p:txBody>
      </p:sp>
      <p:sp>
        <p:nvSpPr>
          <p:cNvPr id="12" name="Индивидуальные консультации и тестирование…"/>
          <p:cNvSpPr txBox="1"/>
          <p:nvPr/>
        </p:nvSpPr>
        <p:spPr>
          <a:xfrm>
            <a:off x="1231740" y="6592570"/>
            <a:ext cx="1020952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2600">
                <a:solidFill>
                  <a:srgbClr val="000000"/>
                </a:solidFill>
                <a:latin typeface="Montserrat Bold"/>
                <a:ea typeface="Montserrat Bold"/>
                <a:cs typeface="Montserrat Bold"/>
                <a:sym typeface="Montserrat Bold"/>
              </a:defRPr>
            </a:pPr>
            <a:r>
              <a:rPr lang="ru-RU" sz="6000" b="1" dirty="0" smtClean="0"/>
              <a:t>Психическая зависимость</a:t>
            </a:r>
            <a:endParaRPr lang="ru-RU" sz="6000" b="1" dirty="0"/>
          </a:p>
        </p:txBody>
      </p:sp>
      <p:sp>
        <p:nvSpPr>
          <p:cNvPr id="13" name="Линия"/>
          <p:cNvSpPr/>
          <p:nvPr/>
        </p:nvSpPr>
        <p:spPr>
          <a:xfrm>
            <a:off x="12051213" y="7105529"/>
            <a:ext cx="7354735" cy="1"/>
          </a:xfrm>
          <a:prstGeom prst="line">
            <a:avLst/>
          </a:prstGeom>
          <a:ln w="38100">
            <a:solidFill>
              <a:srgbClr val="000000"/>
            </a:solidFill>
            <a:miter lim="400000"/>
          </a:ln>
        </p:spPr>
        <p:txBody>
          <a:bodyPr lIns="50800" tIns="50800" rIns="50800" bIns="50800" anchor="ctr"/>
          <a:lstStyle/>
          <a:p>
            <a:endParaRPr/>
          </a:p>
        </p:txBody>
      </p:sp>
    </p:spTree>
    <p:extLst>
      <p:ext uri="{BB962C8B-B14F-4D97-AF65-F5344CB8AC3E}">
        <p14:creationId xmlns:p14="http://schemas.microsoft.com/office/powerpoint/2010/main" val="25849582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2</a:t>
            </a:r>
            <a:endParaRPr sz="9600" dirty="0"/>
          </a:p>
        </p:txBody>
      </p:sp>
      <p:sp>
        <p:nvSpPr>
          <p:cNvPr id="323" name="Rectangle 55"/>
          <p:cNvSpPr txBox="1"/>
          <p:nvPr/>
        </p:nvSpPr>
        <p:spPr>
          <a:xfrm>
            <a:off x="4392965" y="7234672"/>
            <a:ext cx="13566718"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smtClean="0"/>
              <a:t>«Наркомания – это болезнь»</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19526194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ПРАВДА</a:t>
            </a:r>
            <a:endParaRPr sz="16600" b="1" dirty="0"/>
          </a:p>
        </p:txBody>
      </p:sp>
    </p:spTree>
    <p:extLst>
      <p:ext uri="{BB962C8B-B14F-4D97-AF65-F5344CB8AC3E}">
        <p14:creationId xmlns:p14="http://schemas.microsoft.com/office/powerpoint/2010/main" val="11305082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8" name="Кружок"/>
          <p:cNvSpPr/>
          <p:nvPr/>
        </p:nvSpPr>
        <p:spPr>
          <a:xfrm>
            <a:off x="3004800" y="2256859"/>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12" name="Индивидуальные консультации и тестирование…"/>
          <p:cNvSpPr txBox="1"/>
          <p:nvPr/>
        </p:nvSpPr>
        <p:spPr>
          <a:xfrm>
            <a:off x="1082306" y="3077178"/>
            <a:ext cx="10624703"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2600">
                <a:solidFill>
                  <a:srgbClr val="000000"/>
                </a:solidFill>
                <a:latin typeface="Montserrat Bold"/>
                <a:ea typeface="Montserrat Bold"/>
                <a:cs typeface="Montserrat Bold"/>
                <a:sym typeface="Montserrat Bold"/>
              </a:defRPr>
            </a:pPr>
            <a:r>
              <a:rPr lang="ru-RU" sz="4800" dirty="0" smtClean="0"/>
              <a:t>Наркомания – не вредная привычка!</a:t>
            </a:r>
            <a:endParaRPr lang="ru-RU" sz="4800" dirty="0"/>
          </a:p>
        </p:txBody>
      </p:sp>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198" y="6084915"/>
            <a:ext cx="12017604" cy="64293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Кружок"/>
          <p:cNvSpPr/>
          <p:nvPr/>
        </p:nvSpPr>
        <p:spPr>
          <a:xfrm>
            <a:off x="16900028" y="4998831"/>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9" name="Rectangle 56"/>
          <p:cNvSpPr txBox="1"/>
          <p:nvPr/>
        </p:nvSpPr>
        <p:spPr>
          <a:xfrm>
            <a:off x="11971587" y="4766186"/>
            <a:ext cx="10614499" cy="1063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lnSpc>
                <a:spcPct val="150000"/>
              </a:lnSpc>
              <a:defRPr sz="3000">
                <a:solidFill>
                  <a:srgbClr val="000000"/>
                </a:solidFill>
                <a:latin typeface="Montserrat-Regular"/>
                <a:ea typeface="Montserrat-Regular"/>
                <a:cs typeface="Montserrat-Regular"/>
                <a:sym typeface="Montserrat-Regular"/>
              </a:defRPr>
            </a:pPr>
            <a:r>
              <a:rPr lang="ru-RU" sz="4800" dirty="0" smtClean="0"/>
              <a:t>Наркомания – это болезнь </a:t>
            </a:r>
            <a:endParaRPr lang="ru-RU" sz="4800" dirty="0"/>
          </a:p>
        </p:txBody>
      </p:sp>
    </p:spTree>
    <p:extLst>
      <p:ext uri="{BB962C8B-B14F-4D97-AF65-F5344CB8AC3E}">
        <p14:creationId xmlns:p14="http://schemas.microsoft.com/office/powerpoint/2010/main" val="867544793"/>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191</TotalTime>
  <Words>3657</Words>
  <Application>Microsoft Office PowerPoint</Application>
  <PresentationFormat>Произвольный</PresentationFormat>
  <Paragraphs>170</Paragraphs>
  <Slides>34</Slides>
  <Notes>26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34</vt:i4>
      </vt:variant>
    </vt:vector>
  </HeadingPairs>
  <TitlesOfParts>
    <vt:vector size="41" baseType="lpstr">
      <vt:lpstr>Gill Sans</vt:lpstr>
      <vt:lpstr>Helvetica Neue</vt:lpstr>
      <vt:lpstr>Helvetica Neue Medium</vt:lpstr>
      <vt:lpstr>Montserrat Bold</vt:lpstr>
      <vt:lpstr>Montserrat-Regular</vt:lpstr>
      <vt:lpstr>Roboto</vt:lpstr>
      <vt:lpstr>21_BasicWhite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 А. Сыромятникова</dc:creator>
  <cp:lastModifiedBy>Наталья А. Сыромятникова</cp:lastModifiedBy>
  <cp:revision>16</cp:revision>
  <dcterms:modified xsi:type="dcterms:W3CDTF">2022-03-17T06:40:04Z</dcterms:modified>
</cp:coreProperties>
</file>